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48"/>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2" r:id="rId30"/>
    <p:sldId id="311" r:id="rId31"/>
    <p:sldId id="314" r:id="rId32"/>
    <p:sldId id="313" r:id="rId33"/>
    <p:sldId id="315" r:id="rId34"/>
    <p:sldId id="316" r:id="rId35"/>
    <p:sldId id="317" r:id="rId36"/>
    <p:sldId id="294" r:id="rId37"/>
    <p:sldId id="296" r:id="rId38"/>
    <p:sldId id="319" r:id="rId39"/>
    <p:sldId id="321" r:id="rId40"/>
    <p:sldId id="322" r:id="rId41"/>
    <p:sldId id="288" r:id="rId42"/>
    <p:sldId id="289" r:id="rId43"/>
    <p:sldId id="320" r:id="rId44"/>
    <p:sldId id="274" r:id="rId45"/>
    <p:sldId id="275"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7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 id="94168752" name="Hope Tladi" initials="H"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05493"/>
    <a:srgbClr val="0948CB"/>
    <a:srgbClr val="121619"/>
    <a:srgbClr val="0B49CB"/>
    <a:srgbClr val="F2F4F8"/>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5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ustomXml" Target="../customXml/item3.xml"/><Relationship Id="rId54" Type="http://schemas.openxmlformats.org/officeDocument/2006/relationships/customXml" Target="../customXml/item2.xml"/><Relationship Id="rId53" Type="http://schemas.openxmlformats.org/officeDocument/2006/relationships/customXml" Target="../customXml/item1.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94168752" dt="2025-06-03T11:56:30.459" idx="1">
    <p:pos x="10" y="10"/>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accent1_2" csCatId="accent1" phldr="0"/>
      <dgm:spPr/>
    </dgm:pt>
    <dgm:pt modelId="{3F25DA44-7F3E-4C17-A40B-7F663FDBEA65}">
      <dgm:prSet phldrT="[Text]" phldr="0" custT="0"/>
      <dgm:spPr/>
      <dgm:t>
        <a:bodyPr vert="horz" wrap="square"/>
        <a:p>
          <a:pPr>
            <a:lnSpc>
              <a:spcPct val="100000"/>
            </a:lnSpc>
            <a:spcBef>
              <a:spcPct val="0"/>
            </a:spcBef>
            <a:spcAft>
              <a:spcPct val="35000"/>
            </a:spcAft>
          </a:pPr>
          <a:r>
            <a:rPr lang="en-US">
              <a:latin typeface="Segoe Print" panose="02000600000000000000" charset="0"/>
              <a:cs typeface="Segoe Print" panose="02000600000000000000" charset="0"/>
            </a:rPr>
            <a:t>Filter</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dgm:t>
    </dgm:pt>
    <dgm:pt modelId="{EE9066D1-3403-4469-8E8C-0D40A82430F2}" cxnId="{14DA29D9-0C13-487A-AC52-8D987726F5B8}" type="parTrans">
      <dgm:prSet/>
      <dgm:spPr/>
    </dgm:pt>
    <dgm:pt modelId="{8EC5AF5E-9C9F-410A-A755-A3EA5186F948}" cxnId="{14DA29D9-0C13-487A-AC52-8D987726F5B8}" type="sibTrans">
      <dgm:prSet/>
      <dgm:spPr/>
      <dgm:t>
        <a:bodyPr/>
        <a:p>
          <a:endParaRPr lang="en-US"/>
        </a:p>
      </dgm:t>
    </dgm:pt>
    <dgm:pt modelId="{2E2F4D3A-969C-4DB2-9FA9-5C4A40369351}">
      <dgm:prSet phldrT="[Text]" phldr="0" custT="0"/>
      <dgm:spPr/>
      <dgm:t>
        <a:bodyPr vert="horz" wrap="square"/>
        <a:p>
          <a:pPr>
            <a:lnSpc>
              <a:spcPct val="100000"/>
            </a:lnSpc>
            <a:spcBef>
              <a:spcPct val="0"/>
            </a:spcBef>
            <a:spcAft>
              <a:spcPct val="35000"/>
            </a:spcAft>
          </a:pPr>
          <a:r>
            <a:rPr lang="en-US">
              <a:latin typeface="Segoe Print" panose="02000600000000000000" charset="0"/>
              <a:cs typeface="Segoe Print" panose="02000600000000000000" charset="0"/>
            </a:rPr>
            <a:t>Retrive</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dgm:t>
    </dgm:pt>
    <dgm:pt modelId="{1E934BFE-4D40-486C-8784-F698A10C4CF5}" cxnId="{61AB5F2C-E3D5-4487-87DB-A6CEBA4F6230}" type="parTrans">
      <dgm:prSet/>
      <dgm:spPr/>
    </dgm:pt>
    <dgm:pt modelId="{EC1AFF77-9232-4EEB-95CB-85CEAB3B1FC0}" cxnId="{61AB5F2C-E3D5-4487-87DB-A6CEBA4F6230}" type="sibTrans">
      <dgm:prSet/>
      <dgm:spPr/>
      <dgm:t>
        <a:bodyPr/>
        <a:p>
          <a:endParaRPr lang="en-US"/>
        </a:p>
      </dgm:t>
    </dgm:pt>
    <dgm:pt modelId="{37B86CFA-59B5-46FA-8A6B-9FB187CE14DF}">
      <dgm:prSet phldrT="[Text]" phldr="0" custT="0"/>
      <dgm:spPr/>
      <dgm:t>
        <a:bodyPr vert="horz" wrap="square"/>
        <a:p>
          <a:pPr>
            <a:lnSpc>
              <a:spcPct val="100000"/>
            </a:lnSpc>
            <a:spcBef>
              <a:spcPct val="0"/>
            </a:spcBef>
            <a:spcAft>
              <a:spcPct val="35000"/>
            </a:spcAft>
          </a:pPr>
          <a:r>
            <a:rPr lang="en-US">
              <a:latin typeface="Segoe Print" panose="02000600000000000000" charset="0"/>
              <a:cs typeface="Segoe Print" panose="02000600000000000000" charset="0"/>
            </a:rPr>
            <a:t>Fetch</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dgm:t>
    </dgm:pt>
    <dgm:pt modelId="{9DABF4F3-A9E6-40B1-A863-AC9409CC14BB}" cxnId="{15514CC9-2755-461E-A609-1C788CFF8E8D}" type="parTrans">
      <dgm:prSet/>
      <dgm:spPr/>
    </dgm:pt>
    <dgm:pt modelId="{18EFF3C3-47F9-402B-A3F3-E9310EA281B4}" cxnId="{15514CC9-2755-461E-A609-1C788CFF8E8D}"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14DA29D9-0C13-487A-AC52-8D987726F5B8}" srcId="{8EB1D179-D23D-41D4-AEEF-E4B9FEB06903}" destId="{3F25DA44-7F3E-4C17-A40B-7F663FDBEA65}" srcOrd="0" destOrd="0" parTransId="{EE9066D1-3403-4469-8E8C-0D40A82430F2}" sibTransId="{8EC5AF5E-9C9F-410A-A755-A3EA5186F948}"/>
    <dgm:cxn modelId="{61AB5F2C-E3D5-4487-87DB-A6CEBA4F6230}" srcId="{8EB1D179-D23D-41D4-AEEF-E4B9FEB06903}" destId="{2E2F4D3A-969C-4DB2-9FA9-5C4A40369351}" srcOrd="1" destOrd="0" parTransId="{1E934BFE-4D40-486C-8784-F698A10C4CF5}" sibTransId="{EC1AFF77-9232-4EEB-95CB-85CEAB3B1FC0}"/>
    <dgm:cxn modelId="{15514CC9-2755-461E-A609-1C788CFF8E8D}" srcId="{8EB1D179-D23D-41D4-AEEF-E4B9FEB06903}" destId="{37B86CFA-59B5-46FA-8A6B-9FB187CE14DF}" srcOrd="2" destOrd="0" parTransId="{9DABF4F3-A9E6-40B1-A863-AC9409CC14BB}" sibTransId="{18EFF3C3-47F9-402B-A3F3-E9310EA281B4}"/>
    <dgm:cxn modelId="{6A80752C-2F9F-4A02-AA21-320BB082DD94}" type="presOf" srcId="{8EB1D179-D23D-41D4-AEEF-E4B9FEB06903}" destId="{BF708676-7EFC-4C81-9D3A-3E677EAC1C7B}" srcOrd="0" destOrd="0" presId="urn:microsoft.com/office/officeart/2005/8/layout/process1"/>
    <dgm:cxn modelId="{F67BB70D-20C7-4AFD-A378-12CD39B81B18}" type="presParOf" srcId="{BF708676-7EFC-4C81-9D3A-3E677EAC1C7B}" destId="{111DEAC9-5D4C-4A6A-A44E-082A26F60596}" srcOrd="0" destOrd="0" presId="urn:microsoft.com/office/officeart/2005/8/layout/process1"/>
    <dgm:cxn modelId="{058130AD-F12C-4730-AB6B-009F631CA390}" type="presOf" srcId="{3F25DA44-7F3E-4C17-A40B-7F663FDBEA65}" destId="{111DEAC9-5D4C-4A6A-A44E-082A26F60596}" srcOrd="0" destOrd="0" presId="urn:microsoft.com/office/officeart/2005/8/layout/process1"/>
    <dgm:cxn modelId="{CFC40F4E-E4D1-4640-AE4D-5F8B3FA5CF73}" type="presParOf" srcId="{BF708676-7EFC-4C81-9D3A-3E677EAC1C7B}" destId="{8A5CF0CE-3323-464D-9C63-05C1BDB053F5}" srcOrd="1" destOrd="0" presId="urn:microsoft.com/office/officeart/2005/8/layout/process1"/>
    <dgm:cxn modelId="{F8FD1A22-5EFC-4B60-B94A-B0823C0B0A71}" type="presOf" srcId="{8EC5AF5E-9C9F-410A-A755-A3EA5186F948}" destId="{8A5CF0CE-3323-464D-9C63-05C1BDB053F5}" srcOrd="0" destOrd="0" presId="urn:microsoft.com/office/officeart/2005/8/layout/process1"/>
    <dgm:cxn modelId="{A30AAA7B-1B7B-442D-83A5-7D9F19D6B8CE}" type="presParOf" srcId="{8A5CF0CE-3323-464D-9C63-05C1BDB053F5}" destId="{5FA465F6-7607-499F-BFB2-52F4E071FB67}" srcOrd="0" destOrd="1" presId="urn:microsoft.com/office/officeart/2005/8/layout/process1"/>
    <dgm:cxn modelId="{51E06887-20E9-49B7-BDAC-B112762F8322}" type="presOf" srcId="{8EC5AF5E-9C9F-410A-A755-A3EA5186F948}" destId="{5FA465F6-7607-499F-BFB2-52F4E071FB67}" srcOrd="1" destOrd="0" presId="urn:microsoft.com/office/officeart/2005/8/layout/process1"/>
    <dgm:cxn modelId="{8D3FCD57-F806-4D90-88A0-A818985AD594}" type="presParOf" srcId="{BF708676-7EFC-4C81-9D3A-3E677EAC1C7B}" destId="{552FB8E7-A5FB-4CC3-94C3-CE0BDF19F9F1}" srcOrd="2" destOrd="0" presId="urn:microsoft.com/office/officeart/2005/8/layout/process1"/>
    <dgm:cxn modelId="{B3332583-38A1-4521-850D-C12D5BED53BD}" type="presOf" srcId="{2E2F4D3A-969C-4DB2-9FA9-5C4A40369351}" destId="{552FB8E7-A5FB-4CC3-94C3-CE0BDF19F9F1}" srcOrd="0" destOrd="0" presId="urn:microsoft.com/office/officeart/2005/8/layout/process1"/>
    <dgm:cxn modelId="{C5677E93-9DAB-49CC-A841-B4ABF362FB03}" type="presParOf" srcId="{BF708676-7EFC-4C81-9D3A-3E677EAC1C7B}" destId="{353C3794-50AA-4D44-83C9-CE28317C3317}" srcOrd="3" destOrd="0" presId="urn:microsoft.com/office/officeart/2005/8/layout/process1"/>
    <dgm:cxn modelId="{579B81A6-D3D2-4792-A6FB-15BBF1418B8C}" type="presOf" srcId="{EC1AFF77-9232-4EEB-95CB-85CEAB3B1FC0}" destId="{353C3794-50AA-4D44-83C9-CE28317C3317}" srcOrd="0" destOrd="0" presId="urn:microsoft.com/office/officeart/2005/8/layout/process1"/>
    <dgm:cxn modelId="{DC5800AE-B398-4E89-B618-B05C928E7B3A}" type="presParOf" srcId="{353C3794-50AA-4D44-83C9-CE28317C3317}" destId="{5AFF040D-0639-4120-9E39-DA822CF9F321}" srcOrd="0" destOrd="3" presId="urn:microsoft.com/office/officeart/2005/8/layout/process1"/>
    <dgm:cxn modelId="{D79C4B83-C9E7-444C-8CFE-13CF2442B130}" type="presOf" srcId="{EC1AFF77-9232-4EEB-95CB-85CEAB3B1FC0}" destId="{5AFF040D-0639-4120-9E39-DA822CF9F321}" srcOrd="1" destOrd="0" presId="urn:microsoft.com/office/officeart/2005/8/layout/process1"/>
    <dgm:cxn modelId="{2D7A63FC-133A-4F0F-8F2B-69C9DA7B1A9A}" type="presParOf" srcId="{BF708676-7EFC-4C81-9D3A-3E677EAC1C7B}" destId="{A1E15D63-E1FF-4A28-A04F-A2B65927BC31}" srcOrd="4" destOrd="0" presId="urn:microsoft.com/office/officeart/2005/8/layout/process1"/>
    <dgm:cxn modelId="{91BB9FDD-E67B-4F8D-9B5E-0CEDC08349CC}" type="presOf" srcId="{37B86CFA-59B5-46FA-8A6B-9FB187CE14DF}" destId="{A1E15D63-E1FF-4A28-A04F-A2B65927BC31}"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CA7B40-9EB7-4C77-8556-119F053A3BC1}" type="doc">
      <dgm:prSet loTypeId="urn:microsoft.com/office/officeart/2005/8/layout/process2" loCatId="process" qsTypeId="urn:microsoft.com/office/officeart/2005/8/quickstyle/simple1" qsCatId="simple" csTypeId="urn:microsoft.com/office/officeart/2005/8/colors/accent1_2" csCatId="accent1" phldr="0"/>
      <dgm:spPr/>
    </dgm:pt>
    <dgm:pt modelId="{7166A9DB-20D7-41DA-B6C7-4E91D46FE0EA}">
      <dgm:prSet phldrT="[Text]" phldr="0" custT="0"/>
      <dgm:spPr/>
      <dgm:t>
        <a:bodyPr vert="horz" wrap="square"/>
        <a:p>
          <a:pPr>
            <a:lnSpc>
              <a:spcPct val="100000"/>
            </a:lnSpc>
            <a:spcBef>
              <a:spcPct val="0"/>
            </a:spcBef>
            <a:spcAft>
              <a:spcPct val="35000"/>
            </a:spcAft>
          </a:pPr>
          <a:r>
            <a:rPr lang="en-US" b="1">
              <a:latin typeface="Segoe Print" panose="02000600000000000000" charset="0"/>
              <a:cs typeface="Segoe Print" panose="02000600000000000000" charset="0"/>
            </a:rPr>
            <a:t>ectract</a:t>
          </a:r>
          <a:r>
            <a:rPr lang="en-US" b="1">
              <a:latin typeface="Segoe Print" panose="02000600000000000000" charset="0"/>
              <a:cs typeface="Segoe Print" panose="02000600000000000000" charset="0"/>
            </a:rPr>
            <a:t/>
          </a:r>
          <a:endParaRPr lang="en-US" b="1">
            <a:latin typeface="Segoe Print" panose="02000600000000000000" charset="0"/>
            <a:cs typeface="Segoe Print" panose="02000600000000000000" charset="0"/>
          </a:endParaRPr>
        </a:p>
      </dgm:t>
    </dgm:pt>
    <dgm:pt modelId="{408890A2-EC03-4CB7-8006-30F7A6F0770D}" cxnId="{1080FA99-6033-4A05-959D-57DE54FB561E}" type="parTrans">
      <dgm:prSet/>
      <dgm:spPr/>
    </dgm:pt>
    <dgm:pt modelId="{581D0B67-AC66-4DBF-B99A-8C26BE060068}" cxnId="{1080FA99-6033-4A05-959D-57DE54FB561E}" type="sibTrans">
      <dgm:prSet/>
      <dgm:spPr/>
      <dgm:t>
        <a:bodyPr/>
        <a:p>
          <a:endParaRPr lang="en-US"/>
        </a:p>
      </dgm:t>
    </dgm:pt>
    <dgm:pt modelId="{6185F46A-CE7B-4D19-AD38-021F06F11723}">
      <dgm:prSet phldrT="[Text]" phldr="0" custT="0"/>
      <dgm:spPr/>
      <dgm:t>
        <a:bodyPr vert="horz" wrap="square"/>
        <a:p>
          <a:pPr>
            <a:lnSpc>
              <a:spcPct val="100000"/>
            </a:lnSpc>
            <a:spcBef>
              <a:spcPct val="0"/>
            </a:spcBef>
            <a:spcAft>
              <a:spcPct val="35000"/>
            </a:spcAft>
          </a:pPr>
          <a:r>
            <a:rPr lang="en-US" b="1">
              <a:latin typeface="Segoe Print" panose="02000600000000000000" charset="0"/>
              <a:cs typeface="Segoe Print" panose="02000600000000000000" charset="0"/>
            </a:rPr>
            <a:t>parse on Beutiful Soup</a:t>
          </a:r>
          <a:r>
            <a:rPr lang="en-US" b="1">
              <a:latin typeface="Segoe Print" panose="02000600000000000000" charset="0"/>
              <a:cs typeface="Segoe Print" panose="02000600000000000000" charset="0"/>
            </a:rPr>
            <a:t/>
          </a:r>
          <a:endParaRPr lang="en-US" b="1">
            <a:latin typeface="Segoe Print" panose="02000600000000000000" charset="0"/>
            <a:cs typeface="Segoe Print" panose="02000600000000000000" charset="0"/>
          </a:endParaRPr>
        </a:p>
      </dgm:t>
    </dgm:pt>
    <dgm:pt modelId="{ED707A62-C95F-489D-A288-204A854541E1}" cxnId="{38694BCC-0B83-4716-AB85-DD871A664952}" type="parTrans">
      <dgm:prSet/>
      <dgm:spPr/>
    </dgm:pt>
    <dgm:pt modelId="{209F9C23-F1DF-401B-A4AD-306C9EB4247C}" cxnId="{38694BCC-0B83-4716-AB85-DD871A664952}" type="sibTrans">
      <dgm:prSet/>
      <dgm:spPr/>
      <dgm:t>
        <a:bodyPr/>
        <a:p>
          <a:endParaRPr lang="en-US"/>
        </a:p>
      </dgm:t>
    </dgm:pt>
    <dgm:pt modelId="{9D4F7890-BC71-471E-AB1B-9F598D752858}">
      <dgm:prSet phldrT="[Text]" phldr="0" custT="0"/>
      <dgm:spPr/>
      <dgm:t>
        <a:bodyPr vert="horz" wrap="square"/>
        <a:p>
          <a:pPr>
            <a:lnSpc>
              <a:spcPct val="100000"/>
            </a:lnSpc>
            <a:spcBef>
              <a:spcPct val="0"/>
            </a:spcBef>
            <a:spcAft>
              <a:spcPct val="35000"/>
            </a:spcAft>
          </a:pPr>
          <a:r>
            <a:rPr lang="en-US" b="1">
              <a:latin typeface="Segoe Print" panose="02000600000000000000" charset="0"/>
              <a:cs typeface="Segoe Print" panose="02000600000000000000" charset="0"/>
            </a:rPr>
            <a:t>Pandas DataFrame</a:t>
          </a:r>
          <a:r>
            <a:rPr lang="en-US" b="1">
              <a:latin typeface="Segoe Print" panose="02000600000000000000" charset="0"/>
              <a:cs typeface="Segoe Print" panose="02000600000000000000" charset="0"/>
            </a:rPr>
            <a:t/>
          </a:r>
          <a:endParaRPr lang="en-US" b="1">
            <a:latin typeface="Segoe Print" panose="02000600000000000000" charset="0"/>
            <a:cs typeface="Segoe Print" panose="02000600000000000000" charset="0"/>
          </a:endParaRPr>
        </a:p>
      </dgm:t>
    </dgm:pt>
    <dgm:pt modelId="{8A81A9A1-3D17-4B5E-823A-F4C61634A717}" cxnId="{7A96A4B4-047B-4021-9D62-D67FDC6CF6E3}" type="parTrans">
      <dgm:prSet/>
      <dgm:spPr/>
    </dgm:pt>
    <dgm:pt modelId="{A02D4AB0-BE01-45C2-BD3E-6766ADB3B021}" cxnId="{7A96A4B4-047B-4021-9D62-D67FDC6CF6E3}" type="sibTrans">
      <dgm:prSet/>
      <dgm:spPr/>
    </dgm:pt>
    <dgm:pt modelId="{7E3F7EC5-1729-4088-BB09-36E02E33A0BF}" type="pres">
      <dgm:prSet presAssocID="{A4CA7B40-9EB7-4C77-8556-119F053A3BC1}" presName="linearFlow" presStyleCnt="0">
        <dgm:presLayoutVars>
          <dgm:resizeHandles val="exact"/>
        </dgm:presLayoutVars>
      </dgm:prSet>
      <dgm:spPr/>
    </dgm:pt>
    <dgm:pt modelId="{E17E57AF-0587-449A-A755-B1B96DEF2BD2}" type="pres">
      <dgm:prSet presAssocID="{7166A9DB-20D7-41DA-B6C7-4E91D46FE0EA}" presName="node" presStyleLbl="node1" presStyleIdx="0" presStyleCnt="3">
        <dgm:presLayoutVars>
          <dgm:bulletEnabled val="1"/>
        </dgm:presLayoutVars>
      </dgm:prSet>
      <dgm:spPr/>
    </dgm:pt>
    <dgm:pt modelId="{11477A19-6F59-488F-BD44-5E3FBE8E3386}" type="pres">
      <dgm:prSet presAssocID="{581D0B67-AC66-4DBF-B99A-8C26BE060068}" presName="sibTrans" presStyleLbl="sibTrans2D1" presStyleIdx="0" presStyleCnt="2"/>
      <dgm:spPr/>
    </dgm:pt>
    <dgm:pt modelId="{1FA9844B-FD2C-4DAF-BE12-A8E3C3B7E384}" type="pres">
      <dgm:prSet presAssocID="{581D0B67-AC66-4DBF-B99A-8C26BE060068}" presName="connectorText" presStyleCnt="0"/>
      <dgm:spPr/>
    </dgm:pt>
    <dgm:pt modelId="{353C71C7-5E8B-4565-86BF-B755B524B25E}" type="pres">
      <dgm:prSet presAssocID="{6185F46A-CE7B-4D19-AD38-021F06F11723}" presName="node" presStyleLbl="node1" presStyleIdx="1" presStyleCnt="3">
        <dgm:presLayoutVars>
          <dgm:bulletEnabled val="1"/>
        </dgm:presLayoutVars>
      </dgm:prSet>
      <dgm:spPr/>
    </dgm:pt>
    <dgm:pt modelId="{06ECC167-6368-4F79-84C6-65D90B9BC4A6}" type="pres">
      <dgm:prSet presAssocID="{209F9C23-F1DF-401B-A4AD-306C9EB4247C}" presName="sibTrans" presStyleLbl="sibTrans2D1" presStyleIdx="1" presStyleCnt="2"/>
      <dgm:spPr/>
    </dgm:pt>
    <dgm:pt modelId="{1AF533A8-48F1-4B19-9CD9-5A2DB7199B85}" type="pres">
      <dgm:prSet presAssocID="{209F9C23-F1DF-401B-A4AD-306C9EB4247C}" presName="connectorText" presStyleCnt="0"/>
      <dgm:spPr/>
    </dgm:pt>
    <dgm:pt modelId="{93DEFB83-998E-4F52-9267-01422D869D93}" type="pres">
      <dgm:prSet presAssocID="{9D4F7890-BC71-471E-AB1B-9F598D752858}" presName="node" presStyleLbl="node1" presStyleIdx="2" presStyleCnt="3">
        <dgm:presLayoutVars>
          <dgm:bulletEnabled val="1"/>
        </dgm:presLayoutVars>
      </dgm:prSet>
      <dgm:spPr/>
    </dgm:pt>
  </dgm:ptLst>
  <dgm:cxnLst>
    <dgm:cxn modelId="{1080FA99-6033-4A05-959D-57DE54FB561E}" srcId="{A4CA7B40-9EB7-4C77-8556-119F053A3BC1}" destId="{7166A9DB-20D7-41DA-B6C7-4E91D46FE0EA}" srcOrd="0" destOrd="0" parTransId="{408890A2-EC03-4CB7-8006-30F7A6F0770D}" sibTransId="{581D0B67-AC66-4DBF-B99A-8C26BE060068}"/>
    <dgm:cxn modelId="{38694BCC-0B83-4716-AB85-DD871A664952}" srcId="{A4CA7B40-9EB7-4C77-8556-119F053A3BC1}" destId="{6185F46A-CE7B-4D19-AD38-021F06F11723}" srcOrd="1" destOrd="0" parTransId="{ED707A62-C95F-489D-A288-204A854541E1}" sibTransId="{209F9C23-F1DF-401B-A4AD-306C9EB4247C}"/>
    <dgm:cxn modelId="{7A96A4B4-047B-4021-9D62-D67FDC6CF6E3}" srcId="{A4CA7B40-9EB7-4C77-8556-119F053A3BC1}" destId="{9D4F7890-BC71-471E-AB1B-9F598D752858}" srcOrd="2" destOrd="0" parTransId="{8A81A9A1-3D17-4B5E-823A-F4C61634A717}" sibTransId="{A02D4AB0-BE01-45C2-BD3E-6766ADB3B021}"/>
    <dgm:cxn modelId="{19F23B3F-41B6-4F98-9A4A-83FE87A3B007}" type="presOf" srcId="{A4CA7B40-9EB7-4C77-8556-119F053A3BC1}" destId="{7E3F7EC5-1729-4088-BB09-36E02E33A0BF}" srcOrd="0" destOrd="0" presId="urn:microsoft.com/office/officeart/2005/8/layout/process2"/>
    <dgm:cxn modelId="{7E35ABC3-1DE0-45BA-BE98-2928A0C5D7E1}" type="presParOf" srcId="{7E3F7EC5-1729-4088-BB09-36E02E33A0BF}" destId="{E17E57AF-0587-449A-A755-B1B96DEF2BD2}" srcOrd="0" destOrd="0" presId="urn:microsoft.com/office/officeart/2005/8/layout/process2"/>
    <dgm:cxn modelId="{23537A88-15BC-43FC-B71E-C24F663CCE30}" type="presOf" srcId="{7166A9DB-20D7-41DA-B6C7-4E91D46FE0EA}" destId="{E17E57AF-0587-449A-A755-B1B96DEF2BD2}" srcOrd="0" destOrd="0" presId="urn:microsoft.com/office/officeart/2005/8/layout/process2"/>
    <dgm:cxn modelId="{30705EBC-4ADF-4391-9A27-1EDBB8A67FB4}" type="presParOf" srcId="{7E3F7EC5-1729-4088-BB09-36E02E33A0BF}" destId="{11477A19-6F59-488F-BD44-5E3FBE8E3386}" srcOrd="1" destOrd="0" presId="urn:microsoft.com/office/officeart/2005/8/layout/process2"/>
    <dgm:cxn modelId="{47C5101A-4482-41E0-AFF0-CE4540411082}" type="presOf" srcId="{581D0B67-AC66-4DBF-B99A-8C26BE060068}" destId="{11477A19-6F59-488F-BD44-5E3FBE8E3386}" srcOrd="0" destOrd="0" presId="urn:microsoft.com/office/officeart/2005/8/layout/process2"/>
    <dgm:cxn modelId="{DBDDEAF9-DEE8-4889-91A7-6B1D5C2F1422}" type="presParOf" srcId="{11477A19-6F59-488F-BD44-5E3FBE8E3386}" destId="{1FA9844B-FD2C-4DAF-BE12-A8E3C3B7E384}" srcOrd="0" destOrd="1" presId="urn:microsoft.com/office/officeart/2005/8/layout/process2"/>
    <dgm:cxn modelId="{47FE6F91-C42D-488D-B331-D28DEEDB5300}" type="presOf" srcId="{581D0B67-AC66-4DBF-B99A-8C26BE060068}" destId="{1FA9844B-FD2C-4DAF-BE12-A8E3C3B7E384}" srcOrd="1" destOrd="0" presId="urn:microsoft.com/office/officeart/2005/8/layout/process2"/>
    <dgm:cxn modelId="{868D5339-6A9F-4E05-B99A-9ED3507F427B}" type="presParOf" srcId="{7E3F7EC5-1729-4088-BB09-36E02E33A0BF}" destId="{353C71C7-5E8B-4565-86BF-B755B524B25E}" srcOrd="2" destOrd="0" presId="urn:microsoft.com/office/officeart/2005/8/layout/process2"/>
    <dgm:cxn modelId="{FCD3FCEB-3A0D-488B-BFE7-6632F2E83260}" type="presOf" srcId="{6185F46A-CE7B-4D19-AD38-021F06F11723}" destId="{353C71C7-5E8B-4565-86BF-B755B524B25E}" srcOrd="0" destOrd="0" presId="urn:microsoft.com/office/officeart/2005/8/layout/process2"/>
    <dgm:cxn modelId="{298F99AA-E603-493D-8521-977B90DB9E79}" type="presParOf" srcId="{7E3F7EC5-1729-4088-BB09-36E02E33A0BF}" destId="{06ECC167-6368-4F79-84C6-65D90B9BC4A6}" srcOrd="3" destOrd="0" presId="urn:microsoft.com/office/officeart/2005/8/layout/process2"/>
    <dgm:cxn modelId="{D2C4572F-5F21-407D-A47E-F3EDD68B5EAE}" type="presOf" srcId="{209F9C23-F1DF-401B-A4AD-306C9EB4247C}" destId="{06ECC167-6368-4F79-84C6-65D90B9BC4A6}" srcOrd="0" destOrd="0" presId="urn:microsoft.com/office/officeart/2005/8/layout/process2"/>
    <dgm:cxn modelId="{3D3571E1-3DC9-4FA5-96AF-4C1C37756C63}" type="presParOf" srcId="{06ECC167-6368-4F79-84C6-65D90B9BC4A6}" destId="{1AF533A8-48F1-4B19-9CD9-5A2DB7199B85}" srcOrd="0" destOrd="3" presId="urn:microsoft.com/office/officeart/2005/8/layout/process2"/>
    <dgm:cxn modelId="{ADBEB3AD-141D-4DD9-8731-4AA723910119}" type="presOf" srcId="{209F9C23-F1DF-401B-A4AD-306C9EB4247C}" destId="{1AF533A8-48F1-4B19-9CD9-5A2DB7199B85}" srcOrd="1" destOrd="0" presId="urn:microsoft.com/office/officeart/2005/8/layout/process2"/>
    <dgm:cxn modelId="{CAA41AF3-1FFD-4147-BD9B-AA9FB5F86419}" type="presParOf" srcId="{7E3F7EC5-1729-4088-BB09-36E02E33A0BF}" destId="{93DEFB83-998E-4F52-9267-01422D869D93}" srcOrd="4" destOrd="0" presId="urn:microsoft.com/office/officeart/2005/8/layout/process2"/>
    <dgm:cxn modelId="{727CE098-F45A-48E4-A9B5-5AEDCF75CCA6}" type="presOf" srcId="{9D4F7890-BC71-471E-AB1B-9F598D752858}" destId="{93DEFB83-998E-4F52-9267-01422D869D93}"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E40EF7-4FDB-46DC-AD5C-7AA9927BCDC4}" type="doc">
      <dgm:prSet loTypeId="urn:microsoft.com/office/officeart/2005/8/layout/bProcess3" loCatId="process" qsTypeId="urn:microsoft.com/office/officeart/2005/8/quickstyle/simple1" qsCatId="simple" csTypeId="urn:microsoft.com/office/officeart/2005/8/colors/accent1_2" csCatId="accent1" phldr="0"/>
      <dgm:spPr/>
      <dgm:t>
        <a:bodyPr/>
        <a:p>
          <a:endParaRPr lang="en-US"/>
        </a:p>
      </dgm:t>
    </dgm:pt>
    <dgm:pt modelId="{79A907BE-6A57-46F9-949B-2F83975E5013}">
      <dgm:prSet phldrT="[Text]" phldr="0" custT="0"/>
      <dgm:spPr/>
      <dgm:t>
        <a:bodyPr vert="horz" wrap="square"/>
        <a:p>
          <a:pPr>
            <a:lnSpc>
              <a:spcPct val="100000"/>
            </a:lnSpc>
            <a:spcBef>
              <a:spcPct val="0"/>
            </a:spcBef>
            <a:spcAft>
              <a:spcPct val="35000"/>
            </a:spcAft>
          </a:pPr>
          <a:r>
            <a:rPr lang="en-US">
              <a:latin typeface="Segoe Print" panose="02000600000000000000" charset="0"/>
              <a:cs typeface="Segoe Print" panose="02000600000000000000" charset="0"/>
            </a:rPr>
            <a:t>Data preprocessing</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dgm:t>
    </dgm:pt>
    <dgm:pt modelId="{27508ADE-09B9-4692-B3B1-997C0A038367}" cxnId="{D964D1EE-0EB6-4DC4-B2F8-EF98AB1DD19E}" type="parTrans">
      <dgm:prSet/>
      <dgm:spPr/>
      <dgm:t>
        <a:bodyPr/>
        <a:p>
          <a:endParaRPr lang="en-US"/>
        </a:p>
      </dgm:t>
    </dgm:pt>
    <dgm:pt modelId="{6E764295-1C97-4A8A-BB23-8F6587B65D20}" cxnId="{D964D1EE-0EB6-4DC4-B2F8-EF98AB1DD19E}" type="sibTrans">
      <dgm:prSet/>
      <dgm:spPr/>
      <dgm:t>
        <a:bodyPr/>
        <a:p>
          <a:endParaRPr lang="en-US"/>
        </a:p>
      </dgm:t>
    </dgm:pt>
    <dgm:pt modelId="{047E9EF6-99D9-47D4-8421-7851F36A512F}">
      <dgm:prSet phldrT="[Text]" phldr="0" custT="0"/>
      <dgm:spPr/>
      <dgm:t>
        <a:bodyPr vert="horz" wrap="square"/>
        <a:p>
          <a:pPr>
            <a:lnSpc>
              <a:spcPct val="100000"/>
            </a:lnSpc>
            <a:spcBef>
              <a:spcPct val="0"/>
            </a:spcBef>
            <a:spcAft>
              <a:spcPct val="35000"/>
            </a:spcAft>
          </a:pPr>
          <a:r>
            <a:rPr lang="en-US">
              <a:latin typeface="Segoe Print" panose="02000600000000000000" charset="0"/>
              <a:cs typeface="Segoe Print" panose="02000600000000000000" charset="0"/>
            </a:rPr>
            <a:t>Model Building</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a:p>
          <a:pPr>
            <a:lnSpc>
              <a:spcPct val="100000"/>
            </a:lnSpc>
            <a:spcBef>
              <a:spcPct val="0"/>
            </a:spcBef>
            <a:spcAft>
              <a:spcPct val="35000"/>
            </a:spcAft>
          </a:pPr>
          <a:r>
            <a:rPr lang="en-US">
              <a:latin typeface="Segoe Print" panose="02000600000000000000" charset="0"/>
              <a:cs typeface="Segoe Print" panose="02000600000000000000" charset="0"/>
            </a:rPr>
            <a:t>(Logreg,SVM,</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a:p>
          <a:pPr>
            <a:lnSpc>
              <a:spcPct val="100000"/>
            </a:lnSpc>
            <a:spcBef>
              <a:spcPct val="0"/>
            </a:spcBef>
            <a:spcAft>
              <a:spcPct val="35000"/>
            </a:spcAft>
          </a:pPr>
          <a:r>
            <a:rPr lang="en-US">
              <a:latin typeface="Segoe Print" panose="02000600000000000000" charset="0"/>
              <a:cs typeface="Segoe Print" panose="02000600000000000000" charset="0"/>
            </a:rPr>
            <a:t>KNN&amp;RF)</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dgm:t>
    </dgm:pt>
    <dgm:pt modelId="{2AC7BC3F-1829-4928-9FDD-1BD085861192}" cxnId="{E3EA5964-3FC3-4D02-9129-5D0231DBA43F}" type="parTrans">
      <dgm:prSet/>
      <dgm:spPr/>
      <dgm:t>
        <a:bodyPr/>
        <a:p>
          <a:endParaRPr lang="en-US"/>
        </a:p>
      </dgm:t>
    </dgm:pt>
    <dgm:pt modelId="{B3A60D08-4CF1-4AD3-A554-8DA1472F6362}" cxnId="{E3EA5964-3FC3-4D02-9129-5D0231DBA43F}" type="sibTrans">
      <dgm:prSet/>
      <dgm:spPr/>
      <dgm:t>
        <a:bodyPr/>
        <a:p>
          <a:endParaRPr lang="en-US"/>
        </a:p>
      </dgm:t>
    </dgm:pt>
    <dgm:pt modelId="{9B99C3CE-0550-4254-B164-BB9424E18E56}">
      <dgm:prSet phldrT="[Text]" phldr="0" custT="0"/>
      <dgm:spPr/>
      <dgm:t>
        <a:bodyPr vert="horz" wrap="square"/>
        <a:p>
          <a:pPr>
            <a:lnSpc>
              <a:spcPct val="100000"/>
            </a:lnSpc>
            <a:spcBef>
              <a:spcPct val="0"/>
            </a:spcBef>
            <a:spcAft>
              <a:spcPct val="35000"/>
            </a:spcAft>
          </a:pPr>
          <a:r>
            <a:rPr lang="en-US">
              <a:latin typeface="Segoe Print" panose="02000600000000000000" charset="0"/>
              <a:cs typeface="Segoe Print" panose="02000600000000000000" charset="0"/>
            </a:rPr>
            <a:t>Model Evaluation</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a:p>
          <a:pPr>
            <a:lnSpc>
              <a:spcPct val="100000"/>
            </a:lnSpc>
            <a:spcBef>
              <a:spcPct val="0"/>
            </a:spcBef>
            <a:spcAft>
              <a:spcPct val="35000"/>
            </a:spcAft>
          </a:pPr>
          <a:r>
            <a:rPr lang="en-US">
              <a:latin typeface="Segoe Print" panose="02000600000000000000" charset="0"/>
              <a:cs typeface="Segoe Print" panose="02000600000000000000" charset="0"/>
            </a:rPr>
            <a:t>(Accuracy,F1,ect)</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dgm:t>
    </dgm:pt>
    <dgm:pt modelId="{CF18C7ED-262E-47EB-A8BC-BC18A4B2756C}" cxnId="{D66D8EE8-4921-4CCA-9864-67D673132A9D}" type="parTrans">
      <dgm:prSet/>
      <dgm:spPr/>
      <dgm:t>
        <a:bodyPr/>
        <a:p>
          <a:endParaRPr lang="en-US"/>
        </a:p>
      </dgm:t>
    </dgm:pt>
    <dgm:pt modelId="{C20DFEDB-A5DA-48B1-860C-C64E9FB9889D}" cxnId="{D66D8EE8-4921-4CCA-9864-67D673132A9D}" type="sibTrans">
      <dgm:prSet/>
      <dgm:spPr/>
      <dgm:t>
        <a:bodyPr/>
        <a:p>
          <a:endParaRPr lang="en-US"/>
        </a:p>
      </dgm:t>
    </dgm:pt>
    <dgm:pt modelId="{4DBF9FC0-7F11-49D1-A13A-F9EF16035E78}">
      <dgm:prSet phldrT="[Text]" phldr="0" custT="0"/>
      <dgm:spPr/>
      <dgm:t>
        <a:bodyPr vert="horz" wrap="square"/>
        <a:p>
          <a:pPr>
            <a:lnSpc>
              <a:spcPct val="100000"/>
            </a:lnSpc>
            <a:spcBef>
              <a:spcPct val="0"/>
            </a:spcBef>
            <a:spcAft>
              <a:spcPct val="35000"/>
            </a:spcAft>
          </a:pPr>
          <a:r>
            <a:rPr lang="en-US">
              <a:latin typeface="Segoe Print" panose="02000600000000000000" charset="0"/>
              <a:cs typeface="Segoe Print" panose="02000600000000000000" charset="0"/>
            </a:rPr>
            <a:t>Hyperparameter Tuning(GridSearch)</a:t>
          </a:r>
          <a:r>
            <a:rPr lang="en-US">
              <a:latin typeface="Segoe Print" panose="02000600000000000000" charset="0"/>
              <a:cs typeface="Segoe Print" panose="02000600000000000000" charset="0"/>
            </a:rPr>
            <a:t/>
          </a:r>
          <a:endParaRPr lang="en-US">
            <a:latin typeface="Segoe Print" panose="02000600000000000000" charset="0"/>
            <a:cs typeface="Segoe Print" panose="02000600000000000000" charset="0"/>
          </a:endParaRPr>
        </a:p>
      </dgm:t>
    </dgm:pt>
    <dgm:pt modelId="{716438C4-1259-4C94-B7A8-3756D5685E48}" cxnId="{9C37562C-D121-4C31-9EDF-FB5A2168B4BA}" type="parTrans">
      <dgm:prSet/>
      <dgm:spPr/>
      <dgm:t>
        <a:bodyPr/>
        <a:p>
          <a:endParaRPr lang="en-US"/>
        </a:p>
      </dgm:t>
    </dgm:pt>
    <dgm:pt modelId="{627790A7-E5AF-4DEF-9847-DE068ABD657B}" cxnId="{9C37562C-D121-4C31-9EDF-FB5A2168B4BA}" type="sibTrans">
      <dgm:prSet/>
      <dgm:spPr/>
      <dgm:t>
        <a:bodyPr/>
        <a:p>
          <a:endParaRPr lang="en-US"/>
        </a:p>
      </dgm:t>
    </dgm:pt>
    <dgm:pt modelId="{3B57DE3A-D0CA-4A4A-A50B-01FBE031AA69}">
      <dgm:prSet phldrT="[Text]" phldr="0" custT="0"/>
      <dgm:spPr/>
      <dgm:t>
        <a:bodyPr vert="horz" wrap="square"/>
        <a:p>
          <a:pPr>
            <a:lnSpc>
              <a:spcPct val="100000"/>
            </a:lnSpc>
            <a:spcBef>
              <a:spcPct val="0"/>
            </a:spcBef>
            <a:spcAft>
              <a:spcPct val="35000"/>
            </a:spcAft>
          </a:pPr>
          <a:r>
            <a:rPr lang="en-US">
              <a:latin typeface="Segoe Print" panose="02000600000000000000" charset="0"/>
              <a:cs typeface="Segoe Print" panose="02000600000000000000" charset="0"/>
            </a:rPr>
            <a:t>Selecting best Mode</a:t>
          </a:r>
          <a:r>
            <a:rPr lang="en-US"/>
            <a:t>l</a:t>
          </a:r>
          <a:r>
            <a:rPr lang="en-US"/>
            <a:t/>
          </a:r>
          <a:endParaRPr lang="en-US"/>
        </a:p>
      </dgm:t>
    </dgm:pt>
    <dgm:pt modelId="{98FA3677-4FAE-4C5E-B3CE-CF3B6D80F4A1}" cxnId="{9A892743-7355-4DF4-B839-91B53F0474F9}" type="parTrans">
      <dgm:prSet/>
      <dgm:spPr/>
      <dgm:t>
        <a:bodyPr/>
        <a:p>
          <a:endParaRPr lang="en-US"/>
        </a:p>
      </dgm:t>
    </dgm:pt>
    <dgm:pt modelId="{D4875198-FB6C-46A1-9EC3-6A21426D178B}" cxnId="{9A892743-7355-4DF4-B839-91B53F0474F9}" type="sibTrans">
      <dgm:prSet/>
      <dgm:spPr/>
      <dgm:t>
        <a:bodyPr/>
        <a:p>
          <a:endParaRPr lang="en-US"/>
        </a:p>
      </dgm:t>
    </dgm:pt>
    <dgm:pt modelId="{1623B4C5-2499-4637-B07C-6AE8AE2BD718}" type="pres">
      <dgm:prSet presAssocID="{4BE40EF7-4FDB-46DC-AD5C-7AA9927BCDC4}" presName="Name0" presStyleCnt="0">
        <dgm:presLayoutVars>
          <dgm:dir/>
          <dgm:resizeHandles val="exact"/>
        </dgm:presLayoutVars>
      </dgm:prSet>
      <dgm:spPr/>
    </dgm:pt>
    <dgm:pt modelId="{2FBE2C1E-1D94-400F-A227-985D4DA10085}" type="pres">
      <dgm:prSet presAssocID="{79A907BE-6A57-46F9-949B-2F83975E5013}" presName="node" presStyleLbl="node1" presStyleIdx="0" presStyleCnt="5">
        <dgm:presLayoutVars>
          <dgm:bulletEnabled val="1"/>
        </dgm:presLayoutVars>
      </dgm:prSet>
      <dgm:spPr/>
    </dgm:pt>
    <dgm:pt modelId="{9F73252C-5345-45F1-A6FA-69E44781CCB0}" type="pres">
      <dgm:prSet presAssocID="{6E764295-1C97-4A8A-BB23-8F6587B65D20}" presName="sibTrans" presStyleLbl="sibTrans1D1" presStyleIdx="0" presStyleCnt="4"/>
      <dgm:spPr/>
    </dgm:pt>
    <dgm:pt modelId="{0A91809B-8299-4CB8-B3C9-28D901126CE1}" type="pres">
      <dgm:prSet presAssocID="{6E764295-1C97-4A8A-BB23-8F6587B65D20}" presName="connectorText" presStyleCnt="0"/>
      <dgm:spPr/>
    </dgm:pt>
    <dgm:pt modelId="{0482690C-586E-41D6-8B40-4CA7581A9CE9}" type="pres">
      <dgm:prSet presAssocID="{047E9EF6-99D9-47D4-8421-7851F36A512F}" presName="node" presStyleLbl="node1" presStyleIdx="1" presStyleCnt="5">
        <dgm:presLayoutVars>
          <dgm:bulletEnabled val="1"/>
        </dgm:presLayoutVars>
      </dgm:prSet>
      <dgm:spPr/>
    </dgm:pt>
    <dgm:pt modelId="{EBB69596-36AB-40F1-91C5-FC3350A00067}" type="pres">
      <dgm:prSet presAssocID="{B3A60D08-4CF1-4AD3-A554-8DA1472F6362}" presName="sibTrans" presStyleLbl="sibTrans1D1" presStyleIdx="1" presStyleCnt="4"/>
      <dgm:spPr/>
    </dgm:pt>
    <dgm:pt modelId="{9F0FF7A9-40E9-4C02-BFFF-6F0641C2389B}" type="pres">
      <dgm:prSet presAssocID="{B3A60D08-4CF1-4AD3-A554-8DA1472F6362}" presName="connectorText" presStyleCnt="0"/>
      <dgm:spPr/>
    </dgm:pt>
    <dgm:pt modelId="{E5145E43-B450-47CE-B1E5-1482BCF4071D}" type="pres">
      <dgm:prSet presAssocID="{9B99C3CE-0550-4254-B164-BB9424E18E56}" presName="node" presStyleLbl="node1" presStyleIdx="2" presStyleCnt="5">
        <dgm:presLayoutVars>
          <dgm:bulletEnabled val="1"/>
        </dgm:presLayoutVars>
      </dgm:prSet>
      <dgm:spPr/>
    </dgm:pt>
    <dgm:pt modelId="{31F3FE5F-74B2-48F8-89DC-AE29DBB498B0}" type="pres">
      <dgm:prSet presAssocID="{C20DFEDB-A5DA-48B1-860C-C64E9FB9889D}" presName="sibTrans" presStyleLbl="sibTrans1D1" presStyleIdx="2" presStyleCnt="4"/>
      <dgm:spPr/>
    </dgm:pt>
    <dgm:pt modelId="{EF27A438-6BA1-43B2-9139-DBAF3CBBEF89}" type="pres">
      <dgm:prSet presAssocID="{C20DFEDB-A5DA-48B1-860C-C64E9FB9889D}" presName="connectorText" presStyleCnt="0"/>
      <dgm:spPr/>
    </dgm:pt>
    <dgm:pt modelId="{13492D71-E670-42C9-A619-1DE9B5F887F1}" type="pres">
      <dgm:prSet presAssocID="{4DBF9FC0-7F11-49D1-A13A-F9EF16035E78}" presName="node" presStyleLbl="node1" presStyleIdx="3" presStyleCnt="5">
        <dgm:presLayoutVars>
          <dgm:bulletEnabled val="1"/>
        </dgm:presLayoutVars>
      </dgm:prSet>
      <dgm:spPr/>
    </dgm:pt>
    <dgm:pt modelId="{E85A6953-055C-454F-835D-7FF8096CA491}" type="pres">
      <dgm:prSet presAssocID="{627790A7-E5AF-4DEF-9847-DE068ABD657B}" presName="sibTrans" presStyleLbl="sibTrans1D1" presStyleIdx="3" presStyleCnt="4"/>
      <dgm:spPr/>
    </dgm:pt>
    <dgm:pt modelId="{EB69ECB2-9BFD-4754-8113-1A1F7EFC836E}" type="pres">
      <dgm:prSet presAssocID="{627790A7-E5AF-4DEF-9847-DE068ABD657B}" presName="connectorText" presStyleCnt="0"/>
      <dgm:spPr/>
    </dgm:pt>
    <dgm:pt modelId="{F80816D7-392E-4741-B9A3-C73586F7EC67}" type="pres">
      <dgm:prSet presAssocID="{3B57DE3A-D0CA-4A4A-A50B-01FBE031AA69}" presName="node" presStyleLbl="node1" presStyleIdx="4" presStyleCnt="5">
        <dgm:presLayoutVars>
          <dgm:bulletEnabled val="1"/>
        </dgm:presLayoutVars>
      </dgm:prSet>
      <dgm:spPr/>
    </dgm:pt>
  </dgm:ptLst>
  <dgm:cxnLst>
    <dgm:cxn modelId="{D964D1EE-0EB6-4DC4-B2F8-EF98AB1DD19E}" srcId="{4BE40EF7-4FDB-46DC-AD5C-7AA9927BCDC4}" destId="{79A907BE-6A57-46F9-949B-2F83975E5013}" srcOrd="0" destOrd="0" parTransId="{27508ADE-09B9-4692-B3B1-997C0A038367}" sibTransId="{6E764295-1C97-4A8A-BB23-8F6587B65D20}"/>
    <dgm:cxn modelId="{E3EA5964-3FC3-4D02-9129-5D0231DBA43F}" srcId="{4BE40EF7-4FDB-46DC-AD5C-7AA9927BCDC4}" destId="{047E9EF6-99D9-47D4-8421-7851F36A512F}" srcOrd="1" destOrd="0" parTransId="{2AC7BC3F-1829-4928-9FDD-1BD085861192}" sibTransId="{B3A60D08-4CF1-4AD3-A554-8DA1472F6362}"/>
    <dgm:cxn modelId="{D66D8EE8-4921-4CCA-9864-67D673132A9D}" srcId="{4BE40EF7-4FDB-46DC-AD5C-7AA9927BCDC4}" destId="{9B99C3CE-0550-4254-B164-BB9424E18E56}" srcOrd="2" destOrd="0" parTransId="{CF18C7ED-262E-47EB-A8BC-BC18A4B2756C}" sibTransId="{C20DFEDB-A5DA-48B1-860C-C64E9FB9889D}"/>
    <dgm:cxn modelId="{9C37562C-D121-4C31-9EDF-FB5A2168B4BA}" srcId="{4BE40EF7-4FDB-46DC-AD5C-7AA9927BCDC4}" destId="{4DBF9FC0-7F11-49D1-A13A-F9EF16035E78}" srcOrd="3" destOrd="0" parTransId="{716438C4-1259-4C94-B7A8-3756D5685E48}" sibTransId="{627790A7-E5AF-4DEF-9847-DE068ABD657B}"/>
    <dgm:cxn modelId="{9A892743-7355-4DF4-B839-91B53F0474F9}" srcId="{4BE40EF7-4FDB-46DC-AD5C-7AA9927BCDC4}" destId="{3B57DE3A-D0CA-4A4A-A50B-01FBE031AA69}" srcOrd="4" destOrd="0" parTransId="{98FA3677-4FAE-4C5E-B3CE-CF3B6D80F4A1}" sibTransId="{D4875198-FB6C-46A1-9EC3-6A21426D178B}"/>
    <dgm:cxn modelId="{909B617B-7A80-412F-BD94-690013C0BC09}" type="presOf" srcId="{4BE40EF7-4FDB-46DC-AD5C-7AA9927BCDC4}" destId="{1623B4C5-2499-4637-B07C-6AE8AE2BD718}" srcOrd="0" destOrd="0" presId="urn:microsoft.com/office/officeart/2005/8/layout/bProcess3"/>
    <dgm:cxn modelId="{E18EDA9B-81F8-44A6-80E3-7DC7D49758B4}" type="presParOf" srcId="{1623B4C5-2499-4637-B07C-6AE8AE2BD718}" destId="{2FBE2C1E-1D94-400F-A227-985D4DA10085}" srcOrd="0" destOrd="0" presId="urn:microsoft.com/office/officeart/2005/8/layout/bProcess3"/>
    <dgm:cxn modelId="{3625AE2A-B553-4D98-A7B9-6E510A0FDF96}" type="presOf" srcId="{79A907BE-6A57-46F9-949B-2F83975E5013}" destId="{2FBE2C1E-1D94-400F-A227-985D4DA10085}" srcOrd="0" destOrd="0" presId="urn:microsoft.com/office/officeart/2005/8/layout/bProcess3"/>
    <dgm:cxn modelId="{9AB8DA8E-3090-407F-AB40-165762E3FEA4}" type="presParOf" srcId="{1623B4C5-2499-4637-B07C-6AE8AE2BD718}" destId="{9F73252C-5345-45F1-A6FA-69E44781CCB0}" srcOrd="1" destOrd="0" presId="urn:microsoft.com/office/officeart/2005/8/layout/bProcess3"/>
    <dgm:cxn modelId="{D799AA44-07F3-4CBF-A0CC-8FDC7B37CEDB}" type="presOf" srcId="{6E764295-1C97-4A8A-BB23-8F6587B65D20}" destId="{9F73252C-5345-45F1-A6FA-69E44781CCB0}" srcOrd="0" destOrd="0" presId="urn:microsoft.com/office/officeart/2005/8/layout/bProcess3"/>
    <dgm:cxn modelId="{0764058E-12B1-45D3-84B0-57EDAE297109}" type="presParOf" srcId="{9F73252C-5345-45F1-A6FA-69E44781CCB0}" destId="{0A91809B-8299-4CB8-B3C9-28D901126CE1}" srcOrd="0" destOrd="1" presId="urn:microsoft.com/office/officeart/2005/8/layout/bProcess3"/>
    <dgm:cxn modelId="{C5D3977C-3864-420F-BDF0-079F2DCA462C}" type="presOf" srcId="{6E764295-1C97-4A8A-BB23-8F6587B65D20}" destId="{0A91809B-8299-4CB8-B3C9-28D901126CE1}" srcOrd="1" destOrd="0" presId="urn:microsoft.com/office/officeart/2005/8/layout/bProcess3"/>
    <dgm:cxn modelId="{302336F9-0452-4AA8-9155-A0AAFA143541}" type="presParOf" srcId="{1623B4C5-2499-4637-B07C-6AE8AE2BD718}" destId="{0482690C-586E-41D6-8B40-4CA7581A9CE9}" srcOrd="2" destOrd="0" presId="urn:microsoft.com/office/officeart/2005/8/layout/bProcess3"/>
    <dgm:cxn modelId="{1847C2DD-172A-4880-8B98-1B3E84FF3912}" type="presOf" srcId="{047E9EF6-99D9-47D4-8421-7851F36A512F}" destId="{0482690C-586E-41D6-8B40-4CA7581A9CE9}" srcOrd="0" destOrd="0" presId="urn:microsoft.com/office/officeart/2005/8/layout/bProcess3"/>
    <dgm:cxn modelId="{DD6E296F-58D7-45E7-97DF-9F955D28B153}" type="presParOf" srcId="{1623B4C5-2499-4637-B07C-6AE8AE2BD718}" destId="{EBB69596-36AB-40F1-91C5-FC3350A00067}" srcOrd="3" destOrd="0" presId="urn:microsoft.com/office/officeart/2005/8/layout/bProcess3"/>
    <dgm:cxn modelId="{EEC2180B-28EE-4B79-834B-9F049A98C932}" type="presOf" srcId="{B3A60D08-4CF1-4AD3-A554-8DA1472F6362}" destId="{EBB69596-36AB-40F1-91C5-FC3350A00067}" srcOrd="0" destOrd="0" presId="urn:microsoft.com/office/officeart/2005/8/layout/bProcess3"/>
    <dgm:cxn modelId="{B7617464-4A52-4273-80CE-04FDD5076215}" type="presParOf" srcId="{EBB69596-36AB-40F1-91C5-FC3350A00067}" destId="{9F0FF7A9-40E9-4C02-BFFF-6F0641C2389B}" srcOrd="0" destOrd="3" presId="urn:microsoft.com/office/officeart/2005/8/layout/bProcess3"/>
    <dgm:cxn modelId="{CB661207-F0CD-4C71-A1A8-06A1FEF97A79}" type="presOf" srcId="{B3A60D08-4CF1-4AD3-A554-8DA1472F6362}" destId="{9F0FF7A9-40E9-4C02-BFFF-6F0641C2389B}" srcOrd="1" destOrd="0" presId="urn:microsoft.com/office/officeart/2005/8/layout/bProcess3"/>
    <dgm:cxn modelId="{5348C573-8F16-4BC4-9E52-8C4C9D451140}" type="presParOf" srcId="{1623B4C5-2499-4637-B07C-6AE8AE2BD718}" destId="{E5145E43-B450-47CE-B1E5-1482BCF4071D}" srcOrd="4" destOrd="0" presId="urn:microsoft.com/office/officeart/2005/8/layout/bProcess3"/>
    <dgm:cxn modelId="{29597F02-EDA0-4D2D-8FEF-393A19046706}" type="presOf" srcId="{9B99C3CE-0550-4254-B164-BB9424E18E56}" destId="{E5145E43-B450-47CE-B1E5-1482BCF4071D}" srcOrd="0" destOrd="0" presId="urn:microsoft.com/office/officeart/2005/8/layout/bProcess3"/>
    <dgm:cxn modelId="{FC19F636-9F26-403F-97F0-9DFA7312E7EB}" type="presParOf" srcId="{1623B4C5-2499-4637-B07C-6AE8AE2BD718}" destId="{31F3FE5F-74B2-48F8-89DC-AE29DBB498B0}" srcOrd="5" destOrd="0" presId="urn:microsoft.com/office/officeart/2005/8/layout/bProcess3"/>
    <dgm:cxn modelId="{96F8E979-947A-4FB9-A0EB-F525C4C92BB3}" type="presOf" srcId="{C20DFEDB-A5DA-48B1-860C-C64E9FB9889D}" destId="{31F3FE5F-74B2-48F8-89DC-AE29DBB498B0}" srcOrd="0" destOrd="0" presId="urn:microsoft.com/office/officeart/2005/8/layout/bProcess3"/>
    <dgm:cxn modelId="{021E48A0-6DFF-4DD3-A21D-C43BCE2DC152}" type="presParOf" srcId="{31F3FE5F-74B2-48F8-89DC-AE29DBB498B0}" destId="{EF27A438-6BA1-43B2-9139-DBAF3CBBEF89}" srcOrd="0" destOrd="5" presId="urn:microsoft.com/office/officeart/2005/8/layout/bProcess3"/>
    <dgm:cxn modelId="{465DFDDC-C85F-4C0B-B155-B4E9FED3CA73}" type="presOf" srcId="{C20DFEDB-A5DA-48B1-860C-C64E9FB9889D}" destId="{EF27A438-6BA1-43B2-9139-DBAF3CBBEF89}" srcOrd="1" destOrd="0" presId="urn:microsoft.com/office/officeart/2005/8/layout/bProcess3"/>
    <dgm:cxn modelId="{F7F29654-AE2E-4AD6-86E1-E79D09A4F25B}" type="presParOf" srcId="{1623B4C5-2499-4637-B07C-6AE8AE2BD718}" destId="{13492D71-E670-42C9-A619-1DE9B5F887F1}" srcOrd="6" destOrd="0" presId="urn:microsoft.com/office/officeart/2005/8/layout/bProcess3"/>
    <dgm:cxn modelId="{FC8D44ED-CF73-4E49-85C6-513128D0D2F6}" type="presOf" srcId="{4DBF9FC0-7F11-49D1-A13A-F9EF16035E78}" destId="{13492D71-E670-42C9-A619-1DE9B5F887F1}" srcOrd="0" destOrd="0" presId="urn:microsoft.com/office/officeart/2005/8/layout/bProcess3"/>
    <dgm:cxn modelId="{2CE74FDA-423F-4B0C-9E28-88B34D7E3068}" type="presParOf" srcId="{1623B4C5-2499-4637-B07C-6AE8AE2BD718}" destId="{E85A6953-055C-454F-835D-7FF8096CA491}" srcOrd="7" destOrd="0" presId="urn:microsoft.com/office/officeart/2005/8/layout/bProcess3"/>
    <dgm:cxn modelId="{B5838B17-54E1-4087-AA3A-89BCBE998F78}" type="presOf" srcId="{627790A7-E5AF-4DEF-9847-DE068ABD657B}" destId="{E85A6953-055C-454F-835D-7FF8096CA491}" srcOrd="0" destOrd="0" presId="urn:microsoft.com/office/officeart/2005/8/layout/bProcess3"/>
    <dgm:cxn modelId="{892C4D1B-31F0-4754-85B6-60E5C7939ECA}" type="presParOf" srcId="{E85A6953-055C-454F-835D-7FF8096CA491}" destId="{EB69ECB2-9BFD-4754-8113-1A1F7EFC836E}" srcOrd="0" destOrd="7" presId="urn:microsoft.com/office/officeart/2005/8/layout/bProcess3"/>
    <dgm:cxn modelId="{C54CB2D8-89E4-4146-9897-D1F486298892}" type="presOf" srcId="{627790A7-E5AF-4DEF-9847-DE068ABD657B}" destId="{EB69ECB2-9BFD-4754-8113-1A1F7EFC836E}" srcOrd="1" destOrd="0" presId="urn:microsoft.com/office/officeart/2005/8/layout/bProcess3"/>
    <dgm:cxn modelId="{B4049F7A-1199-4529-88E2-FEC36F486359}" type="presParOf" srcId="{1623B4C5-2499-4637-B07C-6AE8AE2BD718}" destId="{F80816D7-392E-4741-B9A3-C73586F7EC67}" srcOrd="8" destOrd="0" presId="urn:microsoft.com/office/officeart/2005/8/layout/bProcess3"/>
    <dgm:cxn modelId="{59D23A0A-FEF2-421A-86F5-04694907E47B}" type="presOf" srcId="{3B57DE3A-D0CA-4A4A-A50B-01FBE031AA69}" destId="{F80816D7-392E-4741-B9A3-C73586F7EC67}" srcOrd="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385435" cy="4095750"/>
        <a:chOff x="0" y="0"/>
        <a:chExt cx="5385435" cy="4095750"/>
      </a:xfrm>
    </dsp:grpSpPr>
    <dsp:sp modelId="{111DEAC9-5D4C-4A6A-A44E-082A26F60596}">
      <dsp:nvSpPr>
        <dsp:cNvPr id="3" name="Rounded Rectangle 2"/>
        <dsp:cNvSpPr/>
      </dsp:nvSpPr>
      <dsp:spPr bwMode="white">
        <a:xfrm>
          <a:off x="0" y="1622709"/>
          <a:ext cx="1417220" cy="85033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a:latin typeface="Segoe Print" panose="02000600000000000000" charset="0"/>
              <a:cs typeface="Segoe Print" panose="02000600000000000000" charset="0"/>
            </a:rPr>
            <a:t>Filter</a:t>
          </a:r>
          <a:endParaRPr lang="en-US">
            <a:latin typeface="Segoe Print" panose="02000600000000000000" charset="0"/>
            <a:cs typeface="Segoe Print" panose="02000600000000000000" charset="0"/>
          </a:endParaRPr>
        </a:p>
      </dsp:txBody>
      <dsp:txXfrm>
        <a:off x="0" y="1622709"/>
        <a:ext cx="1417220" cy="850332"/>
      </dsp:txXfrm>
    </dsp:sp>
    <dsp:sp modelId="{8A5CF0CE-3323-464D-9C63-05C1BDB053F5}">
      <dsp:nvSpPr>
        <dsp:cNvPr id="4" name="Right Arrow 3"/>
        <dsp:cNvSpPr/>
      </dsp:nvSpPr>
      <dsp:spPr bwMode="white">
        <a:xfrm>
          <a:off x="1550438" y="1872140"/>
          <a:ext cx="300451" cy="35147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en-US"/>
        </a:p>
      </dsp:txBody>
      <dsp:txXfrm>
        <a:off x="1550438" y="1872140"/>
        <a:ext cx="300451" cy="351470"/>
      </dsp:txXfrm>
    </dsp:sp>
    <dsp:sp modelId="{552FB8E7-A5FB-4CC3-94C3-CE0BDF19F9F1}">
      <dsp:nvSpPr>
        <dsp:cNvPr id="5" name="Rounded Rectangle 4"/>
        <dsp:cNvSpPr/>
      </dsp:nvSpPr>
      <dsp:spPr bwMode="white">
        <a:xfrm>
          <a:off x="1984108" y="1622709"/>
          <a:ext cx="1417220" cy="85033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a:latin typeface="Segoe Print" panose="02000600000000000000" charset="0"/>
              <a:cs typeface="Segoe Print" panose="02000600000000000000" charset="0"/>
            </a:rPr>
            <a:t>Retrive</a:t>
          </a:r>
          <a:endParaRPr lang="en-US">
            <a:latin typeface="Segoe Print" panose="02000600000000000000" charset="0"/>
            <a:cs typeface="Segoe Print" panose="02000600000000000000" charset="0"/>
          </a:endParaRPr>
        </a:p>
      </dsp:txBody>
      <dsp:txXfrm>
        <a:off x="1984108" y="1622709"/>
        <a:ext cx="1417220" cy="850332"/>
      </dsp:txXfrm>
    </dsp:sp>
    <dsp:sp modelId="{353C3794-50AA-4D44-83C9-CE28317C3317}">
      <dsp:nvSpPr>
        <dsp:cNvPr id="6" name="Right Arrow 5"/>
        <dsp:cNvSpPr/>
      </dsp:nvSpPr>
      <dsp:spPr bwMode="white">
        <a:xfrm>
          <a:off x="3534546" y="1872140"/>
          <a:ext cx="300451" cy="351470"/>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en-US"/>
        </a:p>
      </dsp:txBody>
      <dsp:txXfrm>
        <a:off x="3534546" y="1872140"/>
        <a:ext cx="300451" cy="351470"/>
      </dsp:txXfrm>
    </dsp:sp>
    <dsp:sp modelId="{A1E15D63-E1FF-4A28-A04F-A2B65927BC31}">
      <dsp:nvSpPr>
        <dsp:cNvPr id="7" name="Rounded Rectangle 6"/>
        <dsp:cNvSpPr/>
      </dsp:nvSpPr>
      <dsp:spPr bwMode="white">
        <a:xfrm>
          <a:off x="3968215" y="1622709"/>
          <a:ext cx="1417220" cy="85033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95250" tIns="95250" rIns="95250" bIns="95250" anchor="ctr"/>
        <a:lstStyle>
          <a:lvl1pPr algn="ctr">
            <a:defRPr sz="2500"/>
          </a:lvl1pPr>
          <a:lvl2pPr marL="171450" indent="-171450" algn="ctr">
            <a:defRPr sz="1900"/>
          </a:lvl2pPr>
          <a:lvl3pPr marL="342900" indent="-171450" algn="ctr">
            <a:defRPr sz="1900"/>
          </a:lvl3pPr>
          <a:lvl4pPr marL="514350" indent="-171450" algn="ctr">
            <a:defRPr sz="1900"/>
          </a:lvl4pPr>
          <a:lvl5pPr marL="685800" indent="-171450" algn="ctr">
            <a:defRPr sz="1900"/>
          </a:lvl5pPr>
          <a:lvl6pPr marL="857250" indent="-171450" algn="ctr">
            <a:defRPr sz="1900"/>
          </a:lvl6pPr>
          <a:lvl7pPr marL="1028700" indent="-171450" algn="ctr">
            <a:defRPr sz="1900"/>
          </a:lvl7pPr>
          <a:lvl8pPr marL="1200150" indent="-171450" algn="ctr">
            <a:defRPr sz="1900"/>
          </a:lvl8pPr>
          <a:lvl9pPr marL="1371600" indent="-171450" algn="ctr">
            <a:defRPr sz="1900"/>
          </a:lvl9pPr>
        </a:lstStyle>
        <a:p>
          <a:pPr lvl="0">
            <a:lnSpc>
              <a:spcPct val="100000"/>
            </a:lnSpc>
            <a:spcBef>
              <a:spcPct val="0"/>
            </a:spcBef>
            <a:spcAft>
              <a:spcPct val="35000"/>
            </a:spcAft>
          </a:pPr>
          <a:r>
            <a:rPr lang="en-US">
              <a:latin typeface="Segoe Print" panose="02000600000000000000" charset="0"/>
              <a:cs typeface="Segoe Print" panose="02000600000000000000" charset="0"/>
            </a:rPr>
            <a:t>Fetch</a:t>
          </a:r>
          <a:endParaRPr lang="en-US">
            <a:latin typeface="Segoe Print" panose="02000600000000000000" charset="0"/>
            <a:cs typeface="Segoe Print" panose="02000600000000000000" charset="0"/>
          </a:endParaRPr>
        </a:p>
      </dsp:txBody>
      <dsp:txXfrm>
        <a:off x="3968215" y="1622709"/>
        <a:ext cx="1417220" cy="850332"/>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461000" cy="4126865"/>
        <a:chOff x="0" y="0"/>
        <a:chExt cx="5461000" cy="4126865"/>
      </a:xfrm>
    </dsp:grpSpPr>
    <dsp:sp modelId="{E17E57AF-0587-449A-A755-B1B96DEF2BD2}">
      <dsp:nvSpPr>
        <dsp:cNvPr id="3" name="Rounded Rectangle 2"/>
        <dsp:cNvSpPr/>
      </dsp:nvSpPr>
      <dsp:spPr bwMode="white">
        <a:xfrm>
          <a:off x="1801955" y="0"/>
          <a:ext cx="1857089" cy="103171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1">
              <a:latin typeface="Segoe Print" panose="02000600000000000000" charset="0"/>
              <a:cs typeface="Segoe Print" panose="02000600000000000000" charset="0"/>
            </a:rPr>
            <a:t>ectract</a:t>
          </a:r>
          <a:endParaRPr lang="en-US" b="1">
            <a:latin typeface="Segoe Print" panose="02000600000000000000" charset="0"/>
            <a:cs typeface="Segoe Print" panose="02000600000000000000" charset="0"/>
          </a:endParaRPr>
        </a:p>
      </dsp:txBody>
      <dsp:txXfrm>
        <a:off x="1801955" y="0"/>
        <a:ext cx="1857089" cy="1031716"/>
      </dsp:txXfrm>
    </dsp:sp>
    <dsp:sp modelId="{11477A19-6F59-488F-BD44-5E3FBE8E3386}">
      <dsp:nvSpPr>
        <dsp:cNvPr id="4" name="Right Arrow 3"/>
        <dsp:cNvSpPr/>
      </dsp:nvSpPr>
      <dsp:spPr bwMode="white">
        <a:xfrm rot="5399999">
          <a:off x="2537053" y="1057509"/>
          <a:ext cx="386894" cy="464272"/>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en-US"/>
        </a:p>
      </dsp:txBody>
      <dsp:txXfrm rot="5399999">
        <a:off x="2537053" y="1057509"/>
        <a:ext cx="386894" cy="464272"/>
      </dsp:txXfrm>
    </dsp:sp>
    <dsp:sp modelId="{353C71C7-5E8B-4565-86BF-B755B524B25E}">
      <dsp:nvSpPr>
        <dsp:cNvPr id="5" name="Rounded Rectangle 4"/>
        <dsp:cNvSpPr/>
      </dsp:nvSpPr>
      <dsp:spPr bwMode="white">
        <a:xfrm>
          <a:off x="1801955" y="1547574"/>
          <a:ext cx="1857089" cy="103171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1">
              <a:latin typeface="Segoe Print" panose="02000600000000000000" charset="0"/>
              <a:cs typeface="Segoe Print" panose="02000600000000000000" charset="0"/>
            </a:rPr>
            <a:t>parse on Beutiful Soup</a:t>
          </a:r>
          <a:endParaRPr lang="en-US" b="1">
            <a:latin typeface="Segoe Print" panose="02000600000000000000" charset="0"/>
            <a:cs typeface="Segoe Print" panose="02000600000000000000" charset="0"/>
          </a:endParaRPr>
        </a:p>
      </dsp:txBody>
      <dsp:txXfrm>
        <a:off x="1801955" y="1547574"/>
        <a:ext cx="1857089" cy="1031716"/>
      </dsp:txXfrm>
    </dsp:sp>
    <dsp:sp modelId="{06ECC167-6368-4F79-84C6-65D90B9BC4A6}">
      <dsp:nvSpPr>
        <dsp:cNvPr id="6" name="Right Arrow 5"/>
        <dsp:cNvSpPr/>
      </dsp:nvSpPr>
      <dsp:spPr bwMode="white">
        <a:xfrm rot="5399999">
          <a:off x="2537053" y="2605084"/>
          <a:ext cx="386894" cy="464272"/>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5400000"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en-US"/>
        </a:p>
      </dsp:txBody>
      <dsp:txXfrm rot="5399999">
        <a:off x="2537053" y="2605084"/>
        <a:ext cx="386894" cy="464272"/>
      </dsp:txXfrm>
    </dsp:sp>
    <dsp:sp modelId="{93DEFB83-998E-4F52-9267-01422D869D93}">
      <dsp:nvSpPr>
        <dsp:cNvPr id="7" name="Rounded Rectangle 6"/>
        <dsp:cNvSpPr/>
      </dsp:nvSpPr>
      <dsp:spPr bwMode="white">
        <a:xfrm>
          <a:off x="1801955" y="3095149"/>
          <a:ext cx="1857089" cy="1031716"/>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1">
              <a:latin typeface="Segoe Print" panose="02000600000000000000" charset="0"/>
              <a:cs typeface="Segoe Print" panose="02000600000000000000" charset="0"/>
            </a:rPr>
            <a:t>Pandas DataFrame</a:t>
          </a:r>
          <a:endParaRPr lang="en-US" b="1">
            <a:latin typeface="Segoe Print" panose="02000600000000000000" charset="0"/>
            <a:cs typeface="Segoe Print" panose="02000600000000000000" charset="0"/>
          </a:endParaRPr>
        </a:p>
      </dsp:txBody>
      <dsp:txXfrm>
        <a:off x="1801955" y="3095149"/>
        <a:ext cx="1857089" cy="1031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352925" cy="4302760"/>
        <a:chOff x="0" y="0"/>
        <a:chExt cx="4352925" cy="4302760"/>
      </a:xfrm>
    </dsp:grpSpPr>
    <dsp:sp modelId="{9F73252C-5345-45F1-A6FA-69E44781CCB0}">
      <dsp:nvSpPr>
        <dsp:cNvPr id="4" name="Freeform 3"/>
        <dsp:cNvSpPr/>
      </dsp:nvSpPr>
      <dsp:spPr bwMode="white">
        <a:xfrm>
          <a:off x="1960070" y="573764"/>
          <a:ext cx="437524" cy="0"/>
        </a:xfrm>
        <a:custGeom>
          <a:avLst/>
          <a:gdLst/>
          <a:ahLst/>
          <a:cxnLst/>
          <a:pathLst>
            <a:path w="689">
              <a:moveTo>
                <a:pt x="0" y="0"/>
              </a:moveTo>
              <a:lnTo>
                <a:pt x="689" y="0"/>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p>
      </dsp:txBody>
      <dsp:txXfrm>
        <a:off x="1960070" y="573764"/>
        <a:ext cx="437524" cy="0"/>
      </dsp:txXfrm>
    </dsp:sp>
    <dsp:sp modelId="{2FBE2C1E-1D94-400F-A227-985D4DA10085}">
      <dsp:nvSpPr>
        <dsp:cNvPr id="3" name="Rectangles 2"/>
        <dsp:cNvSpPr/>
      </dsp:nvSpPr>
      <dsp:spPr bwMode="white">
        <a:xfrm>
          <a:off x="57791" y="3080"/>
          <a:ext cx="1902279" cy="1141368"/>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92456" tIns="92456" rIns="92456" bIns="92456"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a:latin typeface="Segoe Print" panose="02000600000000000000" charset="0"/>
              <a:cs typeface="Segoe Print" panose="02000600000000000000" charset="0"/>
            </a:rPr>
            <a:t>Data preprocessing</a:t>
          </a:r>
          <a:endParaRPr lang="en-US">
            <a:latin typeface="Segoe Print" panose="02000600000000000000" charset="0"/>
            <a:cs typeface="Segoe Print" panose="02000600000000000000" charset="0"/>
          </a:endParaRPr>
        </a:p>
      </dsp:txBody>
      <dsp:txXfrm>
        <a:off x="57791" y="3080"/>
        <a:ext cx="1902279" cy="1141368"/>
      </dsp:txXfrm>
    </dsp:sp>
    <dsp:sp modelId="{EBB69596-36AB-40F1-91C5-FC3350A00067}">
      <dsp:nvSpPr>
        <dsp:cNvPr id="6" name="Freeform 5"/>
        <dsp:cNvSpPr/>
      </dsp:nvSpPr>
      <dsp:spPr bwMode="white">
        <a:xfrm>
          <a:off x="1008931" y="1144447"/>
          <a:ext cx="2339803" cy="436249"/>
        </a:xfrm>
        <a:custGeom>
          <a:avLst/>
          <a:gdLst/>
          <a:ahLst/>
          <a:cxnLst/>
          <a:pathLst>
            <a:path w="3685" h="687">
              <a:moveTo>
                <a:pt x="3685" y="0"/>
              </a:moveTo>
              <a:lnTo>
                <a:pt x="3685" y="344"/>
              </a:lnTo>
              <a:lnTo>
                <a:pt x="0" y="344"/>
              </a:lnTo>
              <a:lnTo>
                <a:pt x="0" y="687"/>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28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endParaRPr lang="en-US"/>
        </a:p>
      </dsp:txBody>
      <dsp:txXfrm>
        <a:off x="1008931" y="1144447"/>
        <a:ext cx="2339803" cy="436249"/>
      </dsp:txXfrm>
    </dsp:sp>
    <dsp:sp modelId="{0482690C-586E-41D6-8B40-4CA7581A9CE9}">
      <dsp:nvSpPr>
        <dsp:cNvPr id="5" name="Rectangles 4"/>
        <dsp:cNvSpPr/>
      </dsp:nvSpPr>
      <dsp:spPr bwMode="white">
        <a:xfrm>
          <a:off x="2397594" y="3080"/>
          <a:ext cx="1902279" cy="1141368"/>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92456" tIns="92456" rIns="92456" bIns="92456"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a:latin typeface="Segoe Print" panose="02000600000000000000" charset="0"/>
              <a:cs typeface="Segoe Print" panose="02000600000000000000" charset="0"/>
            </a:rPr>
            <a:t>Model Building</a:t>
          </a:r>
          <a:endParaRPr lang="en-US">
            <a:latin typeface="Segoe Print" panose="02000600000000000000" charset="0"/>
            <a:cs typeface="Segoe Print" panose="02000600000000000000" charset="0"/>
          </a:endParaRPr>
        </a:p>
        <a:p>
          <a:pPr lvl="0">
            <a:lnSpc>
              <a:spcPct val="100000"/>
            </a:lnSpc>
            <a:spcBef>
              <a:spcPct val="0"/>
            </a:spcBef>
            <a:spcAft>
              <a:spcPct val="35000"/>
            </a:spcAft>
          </a:pPr>
          <a:r>
            <a:rPr lang="en-US">
              <a:latin typeface="Segoe Print" panose="02000600000000000000" charset="0"/>
              <a:cs typeface="Segoe Print" panose="02000600000000000000" charset="0"/>
            </a:rPr>
            <a:t>(Logreg,SVM,</a:t>
          </a:r>
          <a:endParaRPr lang="en-US">
            <a:latin typeface="Segoe Print" panose="02000600000000000000" charset="0"/>
            <a:cs typeface="Segoe Print" panose="02000600000000000000" charset="0"/>
          </a:endParaRPr>
        </a:p>
        <a:p>
          <a:pPr lvl="0">
            <a:lnSpc>
              <a:spcPct val="100000"/>
            </a:lnSpc>
            <a:spcBef>
              <a:spcPct val="0"/>
            </a:spcBef>
            <a:spcAft>
              <a:spcPct val="35000"/>
            </a:spcAft>
          </a:pPr>
          <a:r>
            <a:rPr lang="en-US">
              <a:latin typeface="Segoe Print" panose="02000600000000000000" charset="0"/>
              <a:cs typeface="Segoe Print" panose="02000600000000000000" charset="0"/>
            </a:rPr>
            <a:t>KNN&amp;RF)</a:t>
          </a:r>
          <a:endParaRPr lang="en-US">
            <a:latin typeface="Segoe Print" panose="02000600000000000000" charset="0"/>
            <a:cs typeface="Segoe Print" panose="02000600000000000000" charset="0"/>
          </a:endParaRPr>
        </a:p>
      </dsp:txBody>
      <dsp:txXfrm>
        <a:off x="2397594" y="3080"/>
        <a:ext cx="1902279" cy="1141368"/>
      </dsp:txXfrm>
    </dsp:sp>
    <dsp:sp modelId="{31F3FE5F-74B2-48F8-89DC-AE29DBB498B0}">
      <dsp:nvSpPr>
        <dsp:cNvPr id="8" name="Freeform 7"/>
        <dsp:cNvSpPr/>
      </dsp:nvSpPr>
      <dsp:spPr bwMode="white">
        <a:xfrm>
          <a:off x="1960070" y="2151380"/>
          <a:ext cx="437524" cy="0"/>
        </a:xfrm>
        <a:custGeom>
          <a:avLst/>
          <a:gdLst/>
          <a:ahLst/>
          <a:cxnLst/>
          <a:pathLst>
            <a:path w="689">
              <a:moveTo>
                <a:pt x="0" y="0"/>
              </a:moveTo>
              <a:lnTo>
                <a:pt x="689" y="0"/>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a:p>
      </dsp:txBody>
      <dsp:txXfrm>
        <a:off x="1960070" y="2151380"/>
        <a:ext cx="437524" cy="0"/>
      </dsp:txXfrm>
    </dsp:sp>
    <dsp:sp modelId="{E5145E43-B450-47CE-B1E5-1482BCF4071D}">
      <dsp:nvSpPr>
        <dsp:cNvPr id="7" name="Rectangles 6"/>
        <dsp:cNvSpPr/>
      </dsp:nvSpPr>
      <dsp:spPr bwMode="white">
        <a:xfrm>
          <a:off x="57791" y="1580696"/>
          <a:ext cx="1902279" cy="1141368"/>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92456" tIns="92456" rIns="92456" bIns="92456"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a:latin typeface="Segoe Print" panose="02000600000000000000" charset="0"/>
              <a:cs typeface="Segoe Print" panose="02000600000000000000" charset="0"/>
            </a:rPr>
            <a:t>Model Evaluation</a:t>
          </a:r>
          <a:endParaRPr lang="en-US">
            <a:latin typeface="Segoe Print" panose="02000600000000000000" charset="0"/>
            <a:cs typeface="Segoe Print" panose="02000600000000000000" charset="0"/>
          </a:endParaRPr>
        </a:p>
        <a:p>
          <a:pPr lvl="0">
            <a:lnSpc>
              <a:spcPct val="100000"/>
            </a:lnSpc>
            <a:spcBef>
              <a:spcPct val="0"/>
            </a:spcBef>
            <a:spcAft>
              <a:spcPct val="35000"/>
            </a:spcAft>
          </a:pPr>
          <a:r>
            <a:rPr lang="en-US">
              <a:latin typeface="Segoe Print" panose="02000600000000000000" charset="0"/>
              <a:cs typeface="Segoe Print" panose="02000600000000000000" charset="0"/>
            </a:rPr>
            <a:t>(Accuracy,F1,ect)</a:t>
          </a:r>
          <a:endParaRPr lang="en-US">
            <a:latin typeface="Segoe Print" panose="02000600000000000000" charset="0"/>
            <a:cs typeface="Segoe Print" panose="02000600000000000000" charset="0"/>
          </a:endParaRPr>
        </a:p>
      </dsp:txBody>
      <dsp:txXfrm>
        <a:off x="57791" y="1580696"/>
        <a:ext cx="1902279" cy="1141368"/>
      </dsp:txXfrm>
    </dsp:sp>
    <dsp:sp modelId="{E85A6953-055C-454F-835D-7FF8096CA491}">
      <dsp:nvSpPr>
        <dsp:cNvPr id="10" name="Freeform 9"/>
        <dsp:cNvSpPr/>
      </dsp:nvSpPr>
      <dsp:spPr bwMode="white">
        <a:xfrm>
          <a:off x="1008931" y="2722064"/>
          <a:ext cx="2339803" cy="436249"/>
        </a:xfrm>
        <a:custGeom>
          <a:avLst/>
          <a:gdLst/>
          <a:ahLst/>
          <a:cxnLst/>
          <a:pathLst>
            <a:path w="3685" h="687">
              <a:moveTo>
                <a:pt x="3685" y="0"/>
              </a:moveTo>
              <a:lnTo>
                <a:pt x="3685" y="344"/>
              </a:lnTo>
              <a:lnTo>
                <a:pt x="0" y="344"/>
              </a:lnTo>
              <a:lnTo>
                <a:pt x="0" y="687"/>
              </a:lnTo>
            </a:path>
          </a:pathLst>
        </a:custGeom>
        <a:ln>
          <a:tailEnd type="arrow" w="lg" len="med"/>
        </a:ln>
      </dsp:spPr>
      <dsp:style>
        <a:lnRef idx="1">
          <a:schemeClr val="accent1"/>
        </a:lnRef>
        <a:fillRef idx="0">
          <a:schemeClr val="accent1"/>
        </a:fillRef>
        <a:effectRef idx="0">
          <a:scrgbClr r="0" g="0" b="0"/>
        </a:effectRef>
        <a:fontRef idx="minor"/>
      </dsp:style>
      <dsp:txBody>
        <a:bodyPr lIns="12700" tIns="0" rIns="12700" bIns="0" anchor="ctr"/>
        <a:lstStyle>
          <a:lvl1pPr algn="ctr">
            <a:defRPr sz="2800"/>
          </a:lvl1pPr>
          <a:lvl2pPr marL="228600" indent="-228600" algn="ctr">
            <a:defRPr sz="2200"/>
          </a:lvl2pPr>
          <a:lvl3pPr marL="457200" indent="-228600" algn="ctr">
            <a:defRPr sz="2200"/>
          </a:lvl3pPr>
          <a:lvl4pPr marL="685800" indent="-228600" algn="ctr">
            <a:defRPr sz="2200"/>
          </a:lvl4pPr>
          <a:lvl5pPr marL="914400" indent="-228600" algn="ctr">
            <a:defRPr sz="2200"/>
          </a:lvl5pPr>
          <a:lvl6pPr marL="1143000" indent="-228600" algn="ctr">
            <a:defRPr sz="2200"/>
          </a:lvl6pPr>
          <a:lvl7pPr marL="1371600" indent="-228600" algn="ctr">
            <a:defRPr sz="2200"/>
          </a:lvl7pPr>
          <a:lvl8pPr marL="1600200" indent="-228600" algn="ctr">
            <a:defRPr sz="2200"/>
          </a:lvl8pPr>
          <a:lvl9pPr marL="1828800" indent="-228600" algn="ctr">
            <a:defRPr sz="2200"/>
          </a:lvl9pPr>
        </a:lstStyle>
        <a:p>
          <a:pPr lvl="0">
            <a:lnSpc>
              <a:spcPct val="100000"/>
            </a:lnSpc>
            <a:spcBef>
              <a:spcPct val="0"/>
            </a:spcBef>
            <a:spcAft>
              <a:spcPct val="35000"/>
            </a:spcAft>
          </a:pPr>
          <a:endParaRPr lang="en-US"/>
        </a:p>
      </dsp:txBody>
      <dsp:txXfrm>
        <a:off x="1008931" y="2722064"/>
        <a:ext cx="2339803" cy="436249"/>
      </dsp:txXfrm>
    </dsp:sp>
    <dsp:sp modelId="{13492D71-E670-42C9-A619-1DE9B5F887F1}">
      <dsp:nvSpPr>
        <dsp:cNvPr id="9" name="Rectangles 8"/>
        <dsp:cNvSpPr/>
      </dsp:nvSpPr>
      <dsp:spPr bwMode="white">
        <a:xfrm>
          <a:off x="2397594" y="1580696"/>
          <a:ext cx="1902279" cy="1141368"/>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92456" tIns="92456" rIns="92456" bIns="92456"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a:latin typeface="Segoe Print" panose="02000600000000000000" charset="0"/>
              <a:cs typeface="Segoe Print" panose="02000600000000000000" charset="0"/>
            </a:rPr>
            <a:t>Hyperparameter Tuning(GridSearch)</a:t>
          </a:r>
          <a:endParaRPr lang="en-US">
            <a:latin typeface="Segoe Print" panose="02000600000000000000" charset="0"/>
            <a:cs typeface="Segoe Print" panose="02000600000000000000" charset="0"/>
          </a:endParaRPr>
        </a:p>
      </dsp:txBody>
      <dsp:txXfrm>
        <a:off x="2397594" y="1580696"/>
        <a:ext cx="1902279" cy="1141368"/>
      </dsp:txXfrm>
    </dsp:sp>
    <dsp:sp modelId="{F80816D7-392E-4741-B9A3-C73586F7EC67}">
      <dsp:nvSpPr>
        <dsp:cNvPr id="11" name="Rectangles 10"/>
        <dsp:cNvSpPr/>
      </dsp:nvSpPr>
      <dsp:spPr bwMode="white">
        <a:xfrm>
          <a:off x="57791" y="3158313"/>
          <a:ext cx="1902279" cy="1141368"/>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92456" tIns="92456" rIns="92456" bIns="92456"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a:latin typeface="Segoe Print" panose="02000600000000000000" charset="0"/>
              <a:cs typeface="Segoe Print" panose="02000600000000000000" charset="0"/>
            </a:rPr>
            <a:t>Selecting best Mode</a:t>
          </a:r>
          <a:r>
            <a:rPr lang="en-US"/>
            <a:t>l</a:t>
          </a:r>
          <a:endParaRPr lang="en-US"/>
        </a:p>
      </dsp:txBody>
      <dsp:txXfrm>
        <a:off x="57791" y="3158313"/>
        <a:ext cx="1902279" cy="11413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684711" y="4822099"/>
            <a:ext cx="2514600" cy="798830"/>
          </a:xfrm>
          <a:prstGeom prst="rect">
            <a:avLst/>
          </a:prstGeom>
          <a:noFill/>
        </p:spPr>
        <p:txBody>
          <a:bodyPr wrap="square" lIns="91440" tIns="45720" rIns="91440" bIns="45720" rtlCol="0" anchor="t">
            <a:spAutoFit/>
          </a:bodyPr>
          <a:lstStyle/>
          <a:p>
            <a:r>
              <a:rPr lang="en-US" sz="2800">
                <a:solidFill>
                  <a:schemeClr val="bg2"/>
                </a:solidFill>
                <a:latin typeface="Abadi"/>
                <a:ea typeface="SF Pro" pitchFamily="2" charset="0"/>
                <a:cs typeface="SF Pro" pitchFamily="2" charset="0"/>
              </a:rPr>
              <a:t>Hope Tladi</a:t>
            </a:r>
            <a:endParaRPr lang="en-US" sz="280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 March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207010" y="1551305"/>
            <a:ext cx="7712075" cy="4867910"/>
          </a:xfrm>
          <a:prstGeom prst="rect">
            <a:avLst/>
          </a:prstGeom>
        </p:spPr>
        <p:txBody>
          <a:bodyPr/>
          <a:lstStyle/>
          <a:p>
            <a:r>
              <a:rPr lang="en-US" altLang="en-US" sz="2400">
                <a:latin typeface="+mj-lt"/>
                <a:cs typeface="+mj-lt"/>
              </a:rPr>
              <a:t>In this data wrangling process, the focus was on ensuring the dataset was </a:t>
            </a:r>
            <a:r>
              <a:rPr lang="en-US" altLang="en-US" sz="2400">
                <a:latin typeface="Comic Sans MS" panose="030F0702030302020204" charset="0"/>
                <a:cs typeface="Comic Sans MS" panose="030F0702030302020204" charset="0"/>
              </a:rPr>
              <a:t>clean</a:t>
            </a:r>
            <a:r>
              <a:rPr lang="en-US" altLang="en-US" sz="2400">
                <a:latin typeface="+mj-lt"/>
                <a:cs typeface="+mj-lt"/>
              </a:rPr>
              <a:t> and </a:t>
            </a:r>
            <a:r>
              <a:rPr lang="en-US" altLang="en-US" sz="2400">
                <a:latin typeface="Comic Sans MS" panose="030F0702030302020204" charset="0"/>
                <a:cs typeface="Comic Sans MS" panose="030F0702030302020204" charset="0"/>
              </a:rPr>
              <a:t>well-structured</a:t>
            </a:r>
            <a:r>
              <a:rPr lang="en-US" altLang="en-US" sz="2400">
                <a:latin typeface="+mj-lt"/>
                <a:cs typeface="+mj-lt"/>
              </a:rPr>
              <a:t> for both exploratory data analysis and machine learning modeling. </a:t>
            </a:r>
            <a:endParaRPr lang="en-US" altLang="en-US" sz="2400">
              <a:latin typeface="+mj-lt"/>
              <a:cs typeface="+mj-lt"/>
            </a:endParaRPr>
          </a:p>
          <a:p>
            <a:r>
              <a:rPr lang="en-US" altLang="en-US" sz="2400">
                <a:latin typeface="+mj-lt"/>
                <a:cs typeface="+mj-lt"/>
              </a:rPr>
              <a:t>The process began with </a:t>
            </a:r>
            <a:r>
              <a:rPr lang="en-US" altLang="en-US" sz="2400">
                <a:latin typeface="Comic Sans MS" panose="030F0702030302020204" charset="0"/>
                <a:cs typeface="Comic Sans MS" panose="030F0702030302020204" charset="0"/>
              </a:rPr>
              <a:t>handling missing values,</a:t>
            </a:r>
            <a:r>
              <a:rPr lang="en-US" altLang="en-US" sz="2400">
                <a:latin typeface="+mj-lt"/>
                <a:cs typeface="+mj-lt"/>
              </a:rPr>
              <a:t> </a:t>
            </a:r>
            <a:r>
              <a:rPr lang="en-US" altLang="en-US" sz="2400">
                <a:latin typeface="Comic Sans MS" panose="030F0702030302020204" charset="0"/>
                <a:cs typeface="Comic Sans MS" panose="030F0702030302020204" charset="0"/>
              </a:rPr>
              <a:t>correcting data types, standardizing categorical variables, </a:t>
            </a:r>
            <a:r>
              <a:rPr lang="en-US" altLang="en-US" sz="2400">
                <a:latin typeface="+mj-lt"/>
                <a:cs typeface="+mj-lt"/>
              </a:rPr>
              <a:t>and resolving inconsistencies in string formatting. Additionally, </a:t>
            </a:r>
            <a:r>
              <a:rPr lang="en-US" altLang="en-US" sz="2400">
                <a:latin typeface="Comic Sans MS" panose="030F0702030302020204" charset="0"/>
                <a:cs typeface="Comic Sans MS" panose="030F0702030302020204" charset="0"/>
              </a:rPr>
              <a:t>new features </a:t>
            </a:r>
            <a:r>
              <a:rPr lang="en-US" altLang="en-US" sz="2400">
                <a:latin typeface="+mj-lt"/>
                <a:cs typeface="+mj-lt"/>
              </a:rPr>
              <a:t>such as launch year, orbit type, and a </a:t>
            </a:r>
            <a:r>
              <a:rPr lang="en-US" altLang="en-US" sz="2400">
                <a:latin typeface="Comic Sans MS" panose="030F0702030302020204" charset="0"/>
                <a:cs typeface="Comic Sans MS" panose="030F0702030302020204" charset="0"/>
              </a:rPr>
              <a:t>binary landing success</a:t>
            </a:r>
            <a:r>
              <a:rPr lang="en-US" altLang="en-US" sz="2400">
                <a:latin typeface="+mj-lt"/>
                <a:cs typeface="+mj-lt"/>
              </a:rPr>
              <a:t> indicator were </a:t>
            </a:r>
            <a:r>
              <a:rPr lang="en-US" altLang="en-US" sz="2400">
                <a:latin typeface="Comic Sans MS" panose="030F0702030302020204" charset="0"/>
                <a:cs typeface="Comic Sans MS" panose="030F0702030302020204" charset="0"/>
              </a:rPr>
              <a:t>engineered</a:t>
            </a:r>
            <a:r>
              <a:rPr lang="en-US" altLang="en-US" sz="2400">
                <a:latin typeface="+mj-lt"/>
                <a:cs typeface="+mj-lt"/>
              </a:rPr>
              <a:t> to enhance model performance and interpretability.</a:t>
            </a:r>
            <a:endParaRPr lang="en-US" altLang="en-US" sz="2400">
              <a:latin typeface="+mj-lt"/>
              <a:cs typeface="+mj-lt"/>
            </a:endParaRPr>
          </a:p>
          <a:p>
            <a:r>
              <a:rPr lang="en-US" altLang="en-US" sz="2400">
                <a:latin typeface="+mj-lt"/>
                <a:cs typeface="+mj-lt"/>
              </a:rPr>
              <a:t> These steps provided a solid foundation for further analysis and prediction tasks.</a:t>
            </a:r>
            <a:endParaRPr lang="en-US" altLang="en-US" sz="2400">
              <a:latin typeface="+mj-lt"/>
              <a:cs typeface="+mj-lt"/>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070C0"/>
                </a:solidFill>
                <a:latin typeface="Segoe Print" panose="02000600000000000000" charset="0"/>
                <a:cs typeface="Segoe Print" panose="02000600000000000000" charset="0"/>
              </a:rPr>
              <a:t>Data Wrangling</a:t>
            </a:r>
            <a:endParaRPr lang="en-US" sz="4300" dirty="0">
              <a:solidFill>
                <a:srgbClr val="0070C0"/>
              </a:solidFill>
              <a:latin typeface="Segoe Print" panose="02000600000000000000" charset="0"/>
              <a:cs typeface="Segoe Print" panose="02000600000000000000" charset="0"/>
            </a:endParaRPr>
          </a:p>
        </p:txBody>
      </p:sp>
      <p:pic>
        <p:nvPicPr>
          <p:cNvPr id="2" name="Picture 1" descr="ChatGPT Image Apr 16, 2025, 02_22_42 AM"/>
          <p:cNvPicPr>
            <a:picLocks noChangeAspect="1"/>
          </p:cNvPicPr>
          <p:nvPr/>
        </p:nvPicPr>
        <p:blipFill>
          <a:blip r:embed="rId2"/>
          <a:srcRect l="18708" t="2595" r="16391" b="6154"/>
          <a:stretch>
            <a:fillRect/>
          </a:stretch>
        </p:blipFill>
        <p:spPr>
          <a:xfrm>
            <a:off x="8174990" y="1515745"/>
            <a:ext cx="2916555" cy="45097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414655" y="1365250"/>
            <a:ext cx="11617960" cy="5143500"/>
          </a:xfrm>
          <a:prstGeom prst="rect">
            <a:avLst/>
          </a:prstGeom>
        </p:spPr>
        <p:txBody>
          <a:bodyPr lIns="91440" tIns="45720" rIns="91440" bIns="45720" anchor="t"/>
          <a:lstStyle/>
          <a:p>
            <a:pPr marL="0" indent="0">
              <a:lnSpc>
                <a:spcPct val="100000"/>
              </a:lnSpc>
              <a:spcBef>
                <a:spcPts val="1400"/>
              </a:spcBef>
              <a:buFont typeface="+mj-lt"/>
              <a:buNone/>
            </a:pPr>
            <a:r>
              <a:rPr lang="en-US" altLang="en-US" sz="2000">
                <a:solidFill>
                  <a:schemeClr val="accent3">
                    <a:lumMod val="25000"/>
                  </a:schemeClr>
                </a:solidFill>
                <a:latin typeface="Comic Sans MS" panose="030F0702030302020204" charset="0"/>
                <a:cs typeface="Comic Sans MS" panose="030F0702030302020204" charset="0"/>
              </a:rPr>
              <a:t>In this report, several visualizations were created to explore and understand the key factors affecting Falcon 9 landing success. The following charts were plotted:</a:t>
            </a:r>
            <a:endParaRPr lang="en-US" altLang="en-US" sz="2000">
              <a:solidFill>
                <a:schemeClr val="accent3">
                  <a:lumMod val="25000"/>
                </a:schemeClr>
              </a:solidFill>
              <a:latin typeface="Comic Sans MS" panose="030F0702030302020204" charset="0"/>
              <a:cs typeface="Comic Sans MS" panose="030F0702030302020204" charset="0"/>
            </a:endParaRPr>
          </a:p>
          <a:p>
            <a:pPr marL="0" indent="0">
              <a:lnSpc>
                <a:spcPct val="100000"/>
              </a:lnSpc>
              <a:spcBef>
                <a:spcPts val="1400"/>
              </a:spcBef>
              <a:buFont typeface="+mj-lt"/>
              <a:buNone/>
            </a:pPr>
            <a:r>
              <a:rPr lang="en-US" altLang="en-US" sz="2000">
                <a:solidFill>
                  <a:schemeClr val="tx1"/>
                </a:solidFill>
                <a:latin typeface="Calibri Light" panose="020F0302020204030204" charset="0"/>
                <a:cs typeface="Calibri Light" panose="020F0302020204030204" charset="0"/>
              </a:rPr>
              <a:t>1.Four scatter plots</a:t>
            </a:r>
            <a:r>
              <a:rPr lang="en-US" altLang="en-US" sz="2000">
                <a:solidFill>
                  <a:schemeClr val="accent3">
                    <a:lumMod val="25000"/>
                  </a:schemeClr>
                </a:solidFill>
                <a:latin typeface="Calibri Light" panose="020F0302020204030204" charset="0"/>
                <a:cs typeface="Calibri Light" panose="020F0302020204030204" charset="0"/>
              </a:rPr>
              <a:t> </a:t>
            </a:r>
            <a:r>
              <a:rPr lang="en-US" altLang="en-US" sz="2000">
                <a:solidFill>
                  <a:schemeClr val="accent3">
                    <a:lumMod val="25000"/>
                  </a:schemeClr>
                </a:solidFill>
                <a:latin typeface="+mj-lt"/>
                <a:cs typeface="+mj-lt"/>
              </a:rPr>
              <a:t>were created to understand the relationships between different features and how they might influence the landing outcome. These plots included:</a:t>
            </a:r>
            <a:endParaRPr lang="en-US" altLang="en-US" sz="2000">
              <a:solidFill>
                <a:schemeClr val="accent3">
                  <a:lumMod val="25000"/>
                </a:schemeClr>
              </a:solidFill>
              <a:latin typeface="+mj-lt"/>
              <a:cs typeface="+mj-lt"/>
            </a:endParaRPr>
          </a:p>
          <a:p>
            <a:pPr marL="0" indent="0">
              <a:lnSpc>
                <a:spcPct val="100000"/>
              </a:lnSpc>
              <a:spcBef>
                <a:spcPts val="1400"/>
              </a:spcBef>
              <a:buFont typeface="+mj-lt"/>
              <a:buNone/>
            </a:pPr>
            <a:r>
              <a:rPr lang="en-US" altLang="en-US" sz="2000">
                <a:solidFill>
                  <a:schemeClr val="tx1"/>
                </a:solidFill>
                <a:latin typeface="Calibri Light" panose="020F0302020204030204" charset="0"/>
                <a:cs typeface="Calibri Light" panose="020F0302020204030204" charset="0"/>
              </a:rPr>
              <a:t>     -Flight Number vs. Launch Site –</a:t>
            </a:r>
            <a:r>
              <a:rPr lang="en-US" altLang="en-US" sz="2000">
                <a:solidFill>
                  <a:schemeClr val="accent3">
                    <a:lumMod val="25000"/>
                  </a:schemeClr>
                </a:solidFill>
                <a:latin typeface="+mj-lt"/>
                <a:cs typeface="+mj-lt"/>
              </a:rPr>
              <a:t> to observe how launches were distributed across various sites over time. </a:t>
            </a:r>
            <a:endParaRPr lang="en-US" altLang="en-US" sz="2000">
              <a:solidFill>
                <a:schemeClr val="accent3">
                  <a:lumMod val="25000"/>
                </a:schemeClr>
              </a:solidFill>
              <a:latin typeface="+mj-lt"/>
              <a:cs typeface="+mj-lt"/>
            </a:endParaRPr>
          </a:p>
          <a:p>
            <a:pPr marL="0" indent="0">
              <a:lnSpc>
                <a:spcPct val="100000"/>
              </a:lnSpc>
              <a:spcBef>
                <a:spcPts val="1400"/>
              </a:spcBef>
              <a:buFont typeface="+mj-lt"/>
              <a:buNone/>
            </a:pPr>
            <a:r>
              <a:rPr lang="en-US" altLang="en-US" sz="2000">
                <a:solidFill>
                  <a:schemeClr val="accent3">
                    <a:lumMod val="25000"/>
                  </a:schemeClr>
                </a:solidFill>
                <a:latin typeface="Calibri Light" panose="020F0302020204030204" charset="0"/>
                <a:cs typeface="Calibri Light" panose="020F0302020204030204" charset="0"/>
              </a:rPr>
              <a:t>     -Payload Mass vs. Launch Site – </a:t>
            </a:r>
            <a:r>
              <a:rPr lang="en-US" altLang="en-US" sz="2000">
                <a:solidFill>
                  <a:schemeClr val="accent3">
                    <a:lumMod val="25000"/>
                  </a:schemeClr>
                </a:solidFill>
                <a:latin typeface="+mj-lt"/>
                <a:cs typeface="+mj-lt"/>
              </a:rPr>
              <a:t>to analyze how payload capacities differed among launch locations.</a:t>
            </a:r>
            <a:endParaRPr lang="en-US" altLang="en-US" sz="2000">
              <a:solidFill>
                <a:schemeClr val="accent3">
                  <a:lumMod val="25000"/>
                </a:schemeClr>
              </a:solidFill>
              <a:latin typeface="+mj-lt"/>
              <a:cs typeface="+mj-lt"/>
            </a:endParaRPr>
          </a:p>
          <a:p>
            <a:pPr marL="0" indent="0">
              <a:lnSpc>
                <a:spcPct val="100000"/>
              </a:lnSpc>
              <a:spcBef>
                <a:spcPts val="1400"/>
              </a:spcBef>
              <a:buFont typeface="+mj-lt"/>
              <a:buNone/>
            </a:pPr>
            <a:r>
              <a:rPr lang="en-US" altLang="en-US" sz="2000">
                <a:solidFill>
                  <a:schemeClr val="accent3">
                    <a:lumMod val="25000"/>
                  </a:schemeClr>
                </a:solidFill>
                <a:latin typeface="+mj-lt"/>
                <a:cs typeface="+mj-lt"/>
              </a:rPr>
              <a:t>     -Flight Number vs. Orbit Type – to study how orbital destinations changed with SpaceX’s launch experience.</a:t>
            </a:r>
            <a:endParaRPr lang="en-US" altLang="en-US" sz="2000">
              <a:solidFill>
                <a:schemeClr val="accent3">
                  <a:lumMod val="25000"/>
                </a:schemeClr>
              </a:solidFill>
              <a:latin typeface="+mj-lt"/>
              <a:cs typeface="+mj-lt"/>
            </a:endParaRPr>
          </a:p>
          <a:p>
            <a:pPr marL="0" indent="0">
              <a:lnSpc>
                <a:spcPct val="100000"/>
              </a:lnSpc>
              <a:spcBef>
                <a:spcPts val="1400"/>
              </a:spcBef>
              <a:buFont typeface="+mj-lt"/>
              <a:buNone/>
            </a:pPr>
            <a:r>
              <a:rPr lang="en-US" altLang="en-US" sz="2000">
                <a:solidFill>
                  <a:schemeClr val="accent3">
                    <a:lumMod val="25000"/>
                  </a:schemeClr>
                </a:solidFill>
                <a:latin typeface="+mj-lt"/>
                <a:cs typeface="+mj-lt"/>
              </a:rPr>
              <a:t>    - to assess </a:t>
            </a:r>
            <a:r>
              <a:rPr lang="en-US" altLang="en-US" sz="2000">
                <a:solidFill>
                  <a:schemeClr val="accent3">
                    <a:lumMod val="25000"/>
                  </a:schemeClr>
                </a:solidFill>
                <a:latin typeface="+mj-lt"/>
                <a:cs typeface="+mj-lt"/>
              </a:rPr>
              <a:t>how payload mass varied across different orbit types.</a:t>
            </a:r>
            <a:endParaRPr lang="en-US" altLang="en-US" sz="2000">
              <a:solidFill>
                <a:schemeClr val="accent3">
                  <a:lumMod val="25000"/>
                </a:schemeClr>
              </a:solidFill>
              <a:latin typeface="+mj-lt"/>
              <a:cs typeface="+mj-lt"/>
            </a:endParaRPr>
          </a:p>
          <a:p>
            <a:pPr marL="0" indent="0">
              <a:lnSpc>
                <a:spcPct val="100000"/>
              </a:lnSpc>
              <a:spcBef>
                <a:spcPts val="1400"/>
              </a:spcBef>
              <a:buFont typeface="+mj-lt"/>
              <a:buNone/>
            </a:pPr>
            <a:r>
              <a:rPr lang="en-US" altLang="en-US" sz="2000">
                <a:solidFill>
                  <a:schemeClr val="tx1"/>
                </a:solidFill>
                <a:latin typeface="+mj-lt"/>
                <a:cs typeface="+mj-lt"/>
              </a:rPr>
              <a:t>2.Barchart(successrate by Orbit)- This chart helped identify which orbit missions had higher or lower success     probabilities.</a:t>
            </a:r>
            <a:endParaRPr lang="en-US" altLang="en-US" sz="2000">
              <a:solidFill>
                <a:schemeClr val="tx1"/>
              </a:solidFill>
              <a:latin typeface="+mj-lt"/>
              <a:cs typeface="+mj-lt"/>
            </a:endParaRPr>
          </a:p>
          <a:p>
            <a:pPr marL="0" indent="0">
              <a:lnSpc>
                <a:spcPct val="100000"/>
              </a:lnSpc>
              <a:spcBef>
                <a:spcPts val="1400"/>
              </a:spcBef>
              <a:buFont typeface="+mj-lt"/>
              <a:buNone/>
            </a:pPr>
            <a:r>
              <a:rPr lang="en-US" altLang="en-US" sz="2000">
                <a:solidFill>
                  <a:schemeClr val="tx1"/>
                </a:solidFill>
                <a:latin typeface="+mj-lt"/>
                <a:cs typeface="+mj-lt"/>
              </a:rPr>
              <a:t>3.LineChart- was plotted with Year on the x-axis and average success rate on the y-axis to visualize how Falcon  9’s landing performance evolved over time.</a:t>
            </a:r>
            <a:endParaRPr lang="en-US" altLang="en-US" sz="2000" b="1">
              <a:solidFill>
                <a:schemeClr val="tx1"/>
              </a:solidFill>
              <a:latin typeface="+mj-lt"/>
              <a:cs typeface="+mj-lt"/>
            </a:endParaRPr>
          </a:p>
          <a:p>
            <a:pPr marL="0" indent="0">
              <a:buFont typeface="Arial" panose="020B0604020202020204" pitchFamily="34" charset="0"/>
              <a:buNone/>
            </a:pPr>
            <a:endParaRPr lang="en-US" altLang="en-US" sz="2000" b="1">
              <a:solidFill>
                <a:schemeClr val="tx1"/>
              </a:solidFill>
              <a:latin typeface="+mj-lt"/>
              <a:cs typeface="+mj-lt"/>
            </a:endParaRPr>
          </a:p>
        </p:txBody>
      </p:sp>
      <p:sp>
        <p:nvSpPr>
          <p:cNvPr id="3" name="Title 1"/>
          <p:cNvSpPr txBox="1"/>
          <p:nvPr/>
        </p:nvSpPr>
        <p:spPr>
          <a:xfrm>
            <a:off x="770255" y="468630"/>
            <a:ext cx="10515600" cy="6927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rgbClr val="0070C0"/>
                </a:solidFill>
                <a:latin typeface="Segoe Print" panose="02000600000000000000" charset="0"/>
                <a:cs typeface="Segoe Print" panose="02000600000000000000" charset="0"/>
              </a:rPr>
              <a:t>EDA with Data Visualization</a:t>
            </a:r>
            <a:endParaRPr lang="en-US" sz="4700" dirty="0">
              <a:solidFill>
                <a:srgbClr val="0070C0"/>
              </a:solidFill>
              <a:latin typeface="Segoe Print" panose="02000600000000000000" charset="0"/>
              <a:cs typeface="Segoe Print" panose="02000600000000000000"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313055" y="1403985"/>
            <a:ext cx="11715115" cy="5022850"/>
          </a:xfrm>
          <a:prstGeom prst="rect">
            <a:avLst/>
          </a:prstGeom>
        </p:spPr>
        <p:txBody>
          <a:bodyPr lIns="91440" tIns="45720" rIns="91440" bIns="45720" anchor="t"/>
          <a:lstStyle/>
          <a:p>
            <a:pPr marL="457200" indent="-457200">
              <a:buFont typeface="+mj-lt"/>
              <a:buAutoNum type="arabicPeriod"/>
            </a:pPr>
            <a:r>
              <a:rPr lang="en-US" altLang="en-US" sz="2000">
                <a:latin typeface="+mj-lt"/>
                <a:cs typeface="+mj-lt"/>
              </a:rPr>
              <a:t>Displaying the names of the unique launch sites in the space mission.</a:t>
            </a:r>
            <a:endParaRPr lang="en-US" altLang="en-US" sz="2000">
              <a:latin typeface="+mj-lt"/>
              <a:cs typeface="+mj-lt"/>
            </a:endParaRPr>
          </a:p>
          <a:p>
            <a:pPr marL="457200" indent="-457200">
              <a:buFont typeface="+mj-lt"/>
              <a:buAutoNum type="arabicPeriod"/>
            </a:pPr>
            <a:r>
              <a:rPr lang="en-US" altLang="en-US" sz="2000">
                <a:latin typeface="+mj-lt"/>
                <a:cs typeface="+mj-lt"/>
              </a:rPr>
              <a:t>Displaying 5 records where launch sites begin with the string 'CCA’.</a:t>
            </a:r>
            <a:endParaRPr lang="en-US" altLang="en-US" sz="2000">
              <a:latin typeface="+mj-lt"/>
              <a:cs typeface="+mj-lt"/>
            </a:endParaRPr>
          </a:p>
          <a:p>
            <a:pPr marL="457200" indent="-457200">
              <a:buFont typeface="+mj-lt"/>
              <a:buAutoNum type="arabicPeriod"/>
            </a:pPr>
            <a:r>
              <a:rPr lang="en-US" altLang="en-US" sz="2000">
                <a:latin typeface="+mj-lt"/>
                <a:cs typeface="+mj-lt"/>
              </a:rPr>
              <a:t>Displaying the total payload mass carried by boosters launched by NASA (CRS).</a:t>
            </a:r>
            <a:endParaRPr lang="en-US" altLang="en-US" sz="2000">
              <a:latin typeface="+mj-lt"/>
              <a:cs typeface="+mj-lt"/>
            </a:endParaRPr>
          </a:p>
          <a:p>
            <a:pPr marL="457200" indent="-457200">
              <a:buFont typeface="+mj-lt"/>
              <a:buAutoNum type="arabicPeriod"/>
            </a:pPr>
            <a:r>
              <a:rPr lang="en-US" altLang="en-US" sz="2000">
                <a:latin typeface="+mj-lt"/>
                <a:cs typeface="+mj-lt"/>
              </a:rPr>
              <a:t>Displaying average payload mass carried by booster version F9 v1.1</a:t>
            </a:r>
            <a:endParaRPr lang="en-US" altLang="en-US" sz="2000">
              <a:latin typeface="+mj-lt"/>
              <a:cs typeface="+mj-lt"/>
            </a:endParaRPr>
          </a:p>
          <a:p>
            <a:pPr marL="457200" indent="-457200">
              <a:buFont typeface="+mj-lt"/>
              <a:buAutoNum type="arabicPeriod"/>
            </a:pPr>
            <a:r>
              <a:rPr lang="en-US" altLang="en-US" sz="2000">
                <a:latin typeface="+mj-lt"/>
                <a:cs typeface="+mj-lt"/>
              </a:rPr>
              <a:t>Listing the date when the first succesful landing outcome in ground pad was acheived.</a:t>
            </a:r>
            <a:endParaRPr lang="en-US" altLang="en-US" sz="2000">
              <a:latin typeface="+mj-lt"/>
              <a:cs typeface="+mj-lt"/>
            </a:endParaRPr>
          </a:p>
          <a:p>
            <a:pPr marL="457200" indent="-457200">
              <a:buFont typeface="+mj-lt"/>
              <a:buAutoNum type="arabicPeriod"/>
            </a:pPr>
            <a:r>
              <a:rPr lang="en-US" altLang="en-US" sz="2000">
                <a:latin typeface="+mj-lt"/>
                <a:cs typeface="+mj-lt"/>
              </a:rPr>
              <a:t> Listing the names of the boosters which have success in drone ship and have payload mass greater than 4000 but less than 6000.</a:t>
            </a:r>
            <a:endParaRPr lang="en-US" altLang="en-US" sz="2000">
              <a:latin typeface="+mj-lt"/>
              <a:cs typeface="+mj-lt"/>
            </a:endParaRPr>
          </a:p>
          <a:p>
            <a:pPr marL="457200" indent="-457200">
              <a:buFont typeface="+mj-lt"/>
              <a:buAutoNum type="arabicPeriod"/>
            </a:pPr>
            <a:r>
              <a:rPr lang="en-US" altLang="en-US" sz="2000">
                <a:latin typeface="+mj-lt"/>
                <a:cs typeface="+mj-lt"/>
              </a:rPr>
              <a:t>Listing the total number of successful and failure mission outcomes.</a:t>
            </a:r>
            <a:endParaRPr lang="en-US" altLang="en-US" sz="2000">
              <a:latin typeface="+mj-lt"/>
              <a:cs typeface="+mj-lt"/>
            </a:endParaRPr>
          </a:p>
          <a:p>
            <a:pPr marL="457200" indent="-457200">
              <a:buFont typeface="+mj-lt"/>
              <a:buAutoNum type="arabicPeriod"/>
            </a:pPr>
            <a:r>
              <a:rPr lang="en-US" altLang="en-US" sz="2000">
                <a:latin typeface="+mj-lt"/>
                <a:cs typeface="+mj-lt"/>
              </a:rPr>
              <a:t>Listing the names of the booster_versions which have carried the maximum payload mass. Using a subquery.</a:t>
            </a:r>
            <a:endParaRPr lang="en-US" altLang="en-US" sz="2000">
              <a:latin typeface="+mj-lt"/>
              <a:cs typeface="+mj-lt"/>
            </a:endParaRPr>
          </a:p>
          <a:p>
            <a:pPr marL="457200" indent="-457200">
              <a:buFont typeface="+mj-lt"/>
              <a:buAutoNum type="arabicPeriod"/>
            </a:pPr>
            <a:r>
              <a:rPr lang="en-US" altLang="en-US" sz="2000">
                <a:latin typeface="+mj-lt"/>
                <a:cs typeface="+mj-lt"/>
              </a:rPr>
              <a:t>Listing the records which will display the month names, failure landing_outcomes in drone ship ,booster versions, launch_site for the months in year 2015.</a:t>
            </a:r>
            <a:endParaRPr lang="en-US" altLang="en-US" sz="2000">
              <a:latin typeface="+mj-lt"/>
              <a:cs typeface="+mj-lt"/>
            </a:endParaRPr>
          </a:p>
          <a:p>
            <a:pPr marL="457200" indent="-457200">
              <a:buFont typeface="+mj-lt"/>
              <a:buAutoNum type="arabicPeriod"/>
            </a:pPr>
            <a:r>
              <a:rPr lang="en-US" altLang="en-US" sz="2000">
                <a:latin typeface="+mj-lt"/>
                <a:cs typeface="+mj-lt"/>
              </a:rPr>
              <a:t>Ranking the count of landing outcomes (such as Failure (drone ship) or Success (ground pad) between the date 2010-06-04 and 2017-03-20, in descending order.</a:t>
            </a:r>
            <a:endParaRPr lang="en-US" altLang="en-US" sz="2000">
              <a:latin typeface="+mj-lt"/>
              <a:cs typeface="+mj-lt"/>
            </a:endParaRPr>
          </a:p>
          <a:p>
            <a:pPr marL="457200" indent="-457200">
              <a:buFont typeface="+mj-lt"/>
              <a:buAutoNum type="arabicPeriod"/>
            </a:pPr>
            <a:endParaRPr lang="en-US" altLang="en-US" sz="2000">
              <a:latin typeface="+mj-lt"/>
              <a:cs typeface="+mj-lt"/>
            </a:endParaRPr>
          </a:p>
        </p:txBody>
      </p:sp>
      <p:sp>
        <p:nvSpPr>
          <p:cNvPr id="3" name="Title 1"/>
          <p:cNvSpPr txBox="1"/>
          <p:nvPr/>
        </p:nvSpPr>
        <p:spPr>
          <a:xfrm>
            <a:off x="770255" y="474345"/>
            <a:ext cx="10515600" cy="6134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rgbClr val="0070C0"/>
                </a:solidFill>
                <a:latin typeface="Segoe Print" panose="02000600000000000000" charset="0"/>
                <a:cs typeface="Segoe Print" panose="02000600000000000000" charset="0"/>
              </a:rPr>
              <a:t>EDA with SQL</a:t>
            </a:r>
            <a:endParaRPr lang="en-US" sz="4700" dirty="0">
              <a:solidFill>
                <a:srgbClr val="0070C0"/>
              </a:solidFill>
              <a:latin typeface="Segoe Print" panose="02000600000000000000" charset="0"/>
              <a:cs typeface="Segoe Print" panose="02000600000000000000"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endParaRPr lang="en-US" sz="2200">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70C0"/>
                </a:solidFill>
                <a:latin typeface="Abadi"/>
              </a:rPr>
              <a:t>Build an Interactive Map with Folium</a:t>
            </a:r>
            <a:endParaRPr lang="en-US" dirty="0">
              <a:solidFill>
                <a:srgbClr val="0070C0"/>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70C0"/>
                </a:solidFill>
                <a:latin typeface="Abadi"/>
              </a:rPr>
              <a:t>Build a Dashboard with </a:t>
            </a:r>
            <a:r>
              <a:rPr lang="en-US" dirty="0" err="1">
                <a:solidFill>
                  <a:srgbClr val="0070C0"/>
                </a:solidFill>
                <a:latin typeface="Abadi"/>
              </a:rPr>
              <a:t>Plotly</a:t>
            </a:r>
            <a:r>
              <a:rPr lang="en-US" dirty="0">
                <a:solidFill>
                  <a:srgbClr val="0070C0"/>
                </a:solidFill>
                <a:latin typeface="Abadi"/>
              </a:rPr>
              <a:t> Das</a:t>
            </a:r>
            <a:r>
              <a:rPr lang="en-US" dirty="0">
                <a:solidFill>
                  <a:srgbClr val="0B49CB"/>
                </a:solidFill>
                <a:latin typeface="Abadi"/>
              </a:rPr>
              <a:t>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0" y="1379855"/>
            <a:ext cx="6430010" cy="5478145"/>
          </a:xfrm>
          <a:prstGeom prst="rect">
            <a:avLst/>
          </a:prstGeom>
        </p:spPr>
        <p:txBody>
          <a:bodyPr>
            <a:normAutofit lnSpcReduction="20000"/>
          </a:bodyPr>
          <a:lstStyle/>
          <a:p>
            <a:pPr>
              <a:lnSpc>
                <a:spcPct val="100000"/>
              </a:lnSpc>
              <a:spcBef>
                <a:spcPts val="1400"/>
              </a:spcBef>
            </a:pPr>
            <a:r>
              <a:rPr lang="en-US" altLang="en-US" sz="2000" b="1">
                <a:solidFill>
                  <a:schemeClr val="accent3">
                    <a:lumMod val="25000"/>
                  </a:schemeClr>
                </a:solidFill>
                <a:latin typeface="Calibri" panose="020F0502020204030204" charset="0"/>
                <a:cs typeface="Calibri" panose="020F0502020204030204" charset="0"/>
              </a:rPr>
              <a:t>Data Preprocessing</a:t>
            </a:r>
            <a:r>
              <a:rPr lang="en-US" altLang="en-US" sz="2000">
                <a:solidFill>
                  <a:schemeClr val="accent3">
                    <a:lumMod val="25000"/>
                  </a:schemeClr>
                </a:solidFill>
                <a:latin typeface="Calibri" panose="020F0502020204030204" charset="0"/>
                <a:cs typeface="Calibri" panose="020F0502020204030204" charset="0"/>
              </a:rPr>
              <a:t>-Converted categorical features (e.g., Launch Site, Booster Version Category, Orbit) using</a:t>
            </a:r>
            <a:r>
              <a:rPr lang="en-US" altLang="en-US" sz="2000" b="1">
                <a:solidFill>
                  <a:schemeClr val="accent3">
                    <a:lumMod val="25000"/>
                  </a:schemeClr>
                </a:solidFill>
                <a:latin typeface="Calibri" panose="020F0502020204030204" charset="0"/>
                <a:cs typeface="Calibri" panose="020F0502020204030204" charset="0"/>
              </a:rPr>
              <a:t> one-hot encodin</a:t>
            </a:r>
            <a:r>
              <a:rPr lang="en-US" altLang="en-US" sz="2000">
                <a:solidFill>
                  <a:schemeClr val="accent3">
                    <a:lumMod val="25000"/>
                  </a:schemeClr>
                </a:solidFill>
                <a:latin typeface="Calibri" panose="020F0502020204030204" charset="0"/>
                <a:cs typeface="Calibri" panose="020F0502020204030204" charset="0"/>
              </a:rPr>
              <a:t>,</a:t>
            </a:r>
            <a:r>
              <a:rPr lang="en-US" altLang="en-US" sz="2000" b="1">
                <a:solidFill>
                  <a:schemeClr val="accent3">
                    <a:lumMod val="25000"/>
                  </a:schemeClr>
                </a:solidFill>
                <a:latin typeface="Calibri" panose="020F0502020204030204" charset="0"/>
                <a:cs typeface="Calibri" panose="020F0502020204030204" charset="0"/>
              </a:rPr>
              <a:t>Split</a:t>
            </a:r>
            <a:r>
              <a:rPr lang="en-US" altLang="en-US" sz="2000">
                <a:solidFill>
                  <a:schemeClr val="accent3">
                    <a:lumMod val="25000"/>
                  </a:schemeClr>
                </a:solidFill>
                <a:latin typeface="Calibri" panose="020F0502020204030204" charset="0"/>
                <a:cs typeface="Calibri" panose="020F0502020204030204" charset="0"/>
              </a:rPr>
              <a:t> data into </a:t>
            </a:r>
            <a:r>
              <a:rPr lang="en-US" altLang="en-US" sz="2000" b="1">
                <a:solidFill>
                  <a:schemeClr val="accent3">
                    <a:lumMod val="25000"/>
                  </a:schemeClr>
                </a:solidFill>
                <a:latin typeface="Calibri" panose="020F0502020204030204" charset="0"/>
                <a:cs typeface="Calibri" panose="020F0502020204030204" charset="0"/>
              </a:rPr>
              <a:t>training</a:t>
            </a:r>
            <a:r>
              <a:rPr lang="en-US" altLang="en-US" sz="2000">
                <a:solidFill>
                  <a:schemeClr val="accent3">
                    <a:lumMod val="25000"/>
                  </a:schemeClr>
                </a:solidFill>
                <a:latin typeface="Calibri" panose="020F0502020204030204" charset="0"/>
                <a:cs typeface="Calibri" panose="020F0502020204030204" charset="0"/>
              </a:rPr>
              <a:t> and </a:t>
            </a:r>
            <a:r>
              <a:rPr lang="en-US" altLang="en-US" sz="2000" b="1">
                <a:solidFill>
                  <a:schemeClr val="accent3">
                    <a:lumMod val="25000"/>
                  </a:schemeClr>
                </a:solidFill>
                <a:latin typeface="Calibri" panose="020F0502020204030204" charset="0"/>
                <a:cs typeface="Calibri" panose="020F0502020204030204" charset="0"/>
              </a:rPr>
              <a:t>testing sets</a:t>
            </a:r>
            <a:r>
              <a:rPr lang="en-US" altLang="en-US" sz="2000">
                <a:solidFill>
                  <a:schemeClr val="accent3">
                    <a:lumMod val="25000"/>
                  </a:schemeClr>
                </a:solidFill>
                <a:latin typeface="Calibri" panose="020F0502020204030204" charset="0"/>
                <a:cs typeface="Calibri" panose="020F0502020204030204" charset="0"/>
              </a:rPr>
              <a:t> for </a:t>
            </a:r>
            <a:r>
              <a:rPr lang="en-US" altLang="en-US" sz="2000" b="1">
                <a:solidFill>
                  <a:schemeClr val="accent3">
                    <a:lumMod val="25000"/>
                  </a:schemeClr>
                </a:solidFill>
                <a:latin typeface="Calibri" panose="020F0502020204030204" charset="0"/>
                <a:cs typeface="Calibri" panose="020F0502020204030204" charset="0"/>
              </a:rPr>
              <a:t>model validation</a:t>
            </a:r>
            <a:r>
              <a:rPr lang="en-US" altLang="en-US" sz="2000">
                <a:solidFill>
                  <a:schemeClr val="accent3">
                    <a:lumMod val="25000"/>
                  </a:schemeClr>
                </a:solidFill>
                <a:latin typeface="Calibri" panose="020F0502020204030204" charset="0"/>
                <a:cs typeface="Calibri" panose="020F0502020204030204" charset="0"/>
              </a:rPr>
              <a:t>.</a:t>
            </a:r>
            <a:endParaRPr lang="en-US" altLang="en-US" sz="20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altLang="en-US" sz="2000" b="1">
                <a:solidFill>
                  <a:schemeClr val="accent3">
                    <a:lumMod val="25000"/>
                  </a:schemeClr>
                </a:solidFill>
                <a:latin typeface="Calibri" panose="020F0502020204030204" charset="0"/>
                <a:cs typeface="Calibri" panose="020F0502020204030204" charset="0"/>
              </a:rPr>
              <a:t>Model Building</a:t>
            </a:r>
            <a:r>
              <a:rPr lang="en-US" altLang="en-US" sz="2000">
                <a:solidFill>
                  <a:schemeClr val="accent3">
                    <a:lumMod val="25000"/>
                  </a:schemeClr>
                </a:solidFill>
                <a:latin typeface="Calibri" panose="020F0502020204030204" charset="0"/>
                <a:cs typeface="Calibri" panose="020F0502020204030204" charset="0"/>
              </a:rPr>
              <a:t>-Built and tested several classification models to predict landing outcomes namely </a:t>
            </a:r>
            <a:r>
              <a:rPr lang="en-US" altLang="en-US" sz="2000" b="1">
                <a:solidFill>
                  <a:schemeClr val="accent3">
                    <a:lumMod val="25000"/>
                  </a:schemeClr>
                </a:solidFill>
                <a:latin typeface="Calibri" panose="020F0502020204030204" charset="0"/>
                <a:cs typeface="Calibri" panose="020F0502020204030204" charset="0"/>
              </a:rPr>
              <a:t>Logistic Regression</a:t>
            </a:r>
            <a:r>
              <a:rPr lang="en-US" altLang="en-US" sz="2000">
                <a:solidFill>
                  <a:schemeClr val="accent3">
                    <a:lumMod val="25000"/>
                  </a:schemeClr>
                </a:solidFill>
                <a:latin typeface="Calibri" panose="020F0502020204030204" charset="0"/>
                <a:cs typeface="Calibri" panose="020F0502020204030204" charset="0"/>
              </a:rPr>
              <a:t> (baseline),</a:t>
            </a:r>
            <a:r>
              <a:rPr lang="en-US" altLang="en-US" sz="2000" b="1">
                <a:solidFill>
                  <a:schemeClr val="accent3">
                    <a:lumMod val="25000"/>
                  </a:schemeClr>
                </a:solidFill>
                <a:latin typeface="Calibri" panose="020F0502020204030204" charset="0"/>
                <a:cs typeface="Calibri" panose="020F0502020204030204" charset="0"/>
              </a:rPr>
              <a:t>Support Vector Machine </a:t>
            </a:r>
            <a:r>
              <a:rPr lang="en-US" altLang="en-US" sz="2000">
                <a:solidFill>
                  <a:schemeClr val="accent3">
                    <a:lumMod val="25000"/>
                  </a:schemeClr>
                </a:solidFill>
                <a:latin typeface="Calibri" panose="020F0502020204030204" charset="0"/>
                <a:cs typeface="Calibri" panose="020F0502020204030204" charset="0"/>
              </a:rPr>
              <a:t>(SVM),</a:t>
            </a:r>
            <a:r>
              <a:rPr lang="en-US" altLang="en-US" sz="2000" b="1">
                <a:solidFill>
                  <a:schemeClr val="accent3">
                    <a:lumMod val="25000"/>
                  </a:schemeClr>
                </a:solidFill>
                <a:latin typeface="Calibri" panose="020F0502020204030204" charset="0"/>
                <a:cs typeface="Calibri" panose="020F0502020204030204" charset="0"/>
              </a:rPr>
              <a:t>K-Nearest Neighbors </a:t>
            </a:r>
            <a:r>
              <a:rPr lang="en-US" altLang="en-US" sz="2000">
                <a:solidFill>
                  <a:schemeClr val="accent3">
                    <a:lumMod val="25000"/>
                  </a:schemeClr>
                </a:solidFill>
                <a:latin typeface="Calibri" panose="020F0502020204030204" charset="0"/>
                <a:cs typeface="Calibri" panose="020F0502020204030204" charset="0"/>
              </a:rPr>
              <a:t>(KNN),</a:t>
            </a:r>
            <a:r>
              <a:rPr lang="en-US" altLang="en-US" sz="2000" b="1">
                <a:solidFill>
                  <a:schemeClr val="accent3">
                    <a:lumMod val="25000"/>
                  </a:schemeClr>
                </a:solidFill>
                <a:latin typeface="Calibri" panose="020F0502020204030204" charset="0"/>
                <a:cs typeface="Calibri" panose="020F0502020204030204" charset="0"/>
              </a:rPr>
              <a:t>Random Forest Classifier.</a:t>
            </a:r>
            <a:endParaRPr lang="en-US" altLang="en-US" sz="20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altLang="en-US" sz="2000">
                <a:solidFill>
                  <a:schemeClr val="accent3">
                    <a:lumMod val="25000"/>
                  </a:schemeClr>
                </a:solidFill>
                <a:latin typeface="Calibri" panose="020F0502020204030204" charset="0"/>
                <a:cs typeface="Calibri" panose="020F0502020204030204" charset="0"/>
              </a:rPr>
              <a:t> </a:t>
            </a:r>
            <a:r>
              <a:rPr lang="en-US" altLang="en-US" sz="2000" b="1">
                <a:solidFill>
                  <a:schemeClr val="accent3">
                    <a:lumMod val="25000"/>
                  </a:schemeClr>
                </a:solidFill>
                <a:latin typeface="Calibri" panose="020F0502020204030204" charset="0"/>
                <a:cs typeface="Calibri" panose="020F0502020204030204" charset="0"/>
              </a:rPr>
              <a:t>Model Evaluation</a:t>
            </a:r>
            <a:r>
              <a:rPr lang="en-US" altLang="en-US" sz="2000">
                <a:solidFill>
                  <a:schemeClr val="accent3">
                    <a:lumMod val="25000"/>
                  </a:schemeClr>
                </a:solidFill>
                <a:latin typeface="Calibri" panose="020F0502020204030204" charset="0"/>
                <a:cs typeface="Calibri" panose="020F0502020204030204" charset="0"/>
              </a:rPr>
              <a:t>-Evaluated each model using </a:t>
            </a:r>
            <a:r>
              <a:rPr lang="en-US" altLang="en-US" sz="2000" b="1">
                <a:solidFill>
                  <a:schemeClr val="accent3">
                    <a:lumMod val="25000"/>
                  </a:schemeClr>
                </a:solidFill>
                <a:latin typeface="Calibri" panose="020F0502020204030204" charset="0"/>
                <a:cs typeface="Calibri" panose="020F0502020204030204" charset="0"/>
              </a:rPr>
              <a:t>Accuracy</a:t>
            </a:r>
            <a:r>
              <a:rPr lang="en-US" altLang="en-US" sz="2000">
                <a:solidFill>
                  <a:schemeClr val="accent3">
                    <a:lumMod val="25000"/>
                  </a:schemeClr>
                </a:solidFill>
                <a:latin typeface="Calibri" panose="020F0502020204030204" charset="0"/>
                <a:cs typeface="Calibri" panose="020F0502020204030204" charset="0"/>
              </a:rPr>
              <a:t> </a:t>
            </a:r>
            <a:r>
              <a:rPr lang="en-US" altLang="en-US" sz="2000" b="1">
                <a:solidFill>
                  <a:schemeClr val="accent3">
                    <a:lumMod val="25000"/>
                  </a:schemeClr>
                </a:solidFill>
                <a:latin typeface="Calibri" panose="020F0502020204030204" charset="0"/>
                <a:cs typeface="Calibri" panose="020F0502020204030204" charset="0"/>
              </a:rPr>
              <a:t>score</a:t>
            </a:r>
            <a:r>
              <a:rPr lang="en-US" altLang="en-US" sz="2000">
                <a:solidFill>
                  <a:schemeClr val="accent3">
                    <a:lumMod val="25000"/>
                  </a:schemeClr>
                </a:solidFill>
                <a:latin typeface="Calibri" panose="020F0502020204030204" charset="0"/>
                <a:cs typeface="Calibri" panose="020F0502020204030204" charset="0"/>
              </a:rPr>
              <a:t>,Classification report (</a:t>
            </a:r>
            <a:r>
              <a:rPr lang="en-US" altLang="en-US" sz="2000" b="1">
                <a:solidFill>
                  <a:schemeClr val="accent3">
                    <a:lumMod val="25000"/>
                  </a:schemeClr>
                </a:solidFill>
                <a:latin typeface="Calibri" panose="020F0502020204030204" charset="0"/>
                <a:cs typeface="Calibri" panose="020F0502020204030204" charset="0"/>
              </a:rPr>
              <a:t>Precision, Recall, F1-score),Confusion matrixs</a:t>
            </a:r>
            <a:r>
              <a:rPr lang="en-US" altLang="en-US" sz="2000">
                <a:solidFill>
                  <a:schemeClr val="accent3">
                    <a:lumMod val="25000"/>
                  </a:schemeClr>
                </a:solidFill>
                <a:latin typeface="Calibri" panose="020F0502020204030204" charset="0"/>
                <a:cs typeface="Calibri" panose="020F0502020204030204" charset="0"/>
              </a:rPr>
              <a:t> and Comparing performance to identify strengths and weaknesses.</a:t>
            </a:r>
            <a:endParaRPr lang="en-US" altLang="en-US" sz="20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altLang="en-US" sz="2000" b="1">
                <a:solidFill>
                  <a:schemeClr val="accent3">
                    <a:lumMod val="25000"/>
                  </a:schemeClr>
                </a:solidFill>
                <a:latin typeface="Calibri" panose="020F0502020204030204" charset="0"/>
                <a:cs typeface="Calibri" panose="020F0502020204030204" charset="0"/>
              </a:rPr>
              <a:t>Model Improvement</a:t>
            </a:r>
            <a:r>
              <a:rPr lang="en-US" altLang="en-US" sz="2000">
                <a:solidFill>
                  <a:schemeClr val="accent3">
                    <a:lumMod val="25000"/>
                  </a:schemeClr>
                </a:solidFill>
                <a:latin typeface="Calibri" panose="020F0502020204030204" charset="0"/>
                <a:cs typeface="Calibri" panose="020F0502020204030204" charset="0"/>
              </a:rPr>
              <a:t>-Applied </a:t>
            </a:r>
            <a:r>
              <a:rPr lang="en-US" altLang="en-US" sz="2000" b="1">
                <a:solidFill>
                  <a:schemeClr val="accent3">
                    <a:lumMod val="25000"/>
                  </a:schemeClr>
                </a:solidFill>
                <a:latin typeface="Calibri" panose="020F0502020204030204" charset="0"/>
                <a:cs typeface="Calibri" panose="020F0502020204030204" charset="0"/>
              </a:rPr>
              <a:t>GridSearchCV </a:t>
            </a:r>
            <a:r>
              <a:rPr lang="en-US" altLang="en-US" sz="2000">
                <a:solidFill>
                  <a:schemeClr val="accent3">
                    <a:lumMod val="25000"/>
                  </a:schemeClr>
                </a:solidFill>
                <a:latin typeface="Calibri" panose="020F0502020204030204" charset="0"/>
                <a:cs typeface="Calibri" panose="020F0502020204030204" charset="0"/>
              </a:rPr>
              <a:t>to tune hyperparameters for each model,C, solver for </a:t>
            </a:r>
            <a:r>
              <a:rPr lang="en-US" altLang="en-US" sz="2000" b="1">
                <a:solidFill>
                  <a:schemeClr val="accent3">
                    <a:lumMod val="25000"/>
                  </a:schemeClr>
                </a:solidFill>
                <a:latin typeface="Calibri" panose="020F0502020204030204" charset="0"/>
                <a:cs typeface="Calibri" panose="020F0502020204030204" charset="0"/>
              </a:rPr>
              <a:t>Logistic Regression</a:t>
            </a:r>
            <a:r>
              <a:rPr lang="en-US" altLang="en-US" sz="2000">
                <a:solidFill>
                  <a:schemeClr val="accent3">
                    <a:lumMod val="25000"/>
                  </a:schemeClr>
                </a:solidFill>
                <a:latin typeface="Calibri" panose="020F0502020204030204" charset="0"/>
                <a:cs typeface="Calibri" panose="020F0502020204030204" charset="0"/>
              </a:rPr>
              <a:t>,kernel, C, gamma for </a:t>
            </a:r>
            <a:r>
              <a:rPr lang="en-US" altLang="en-US" sz="2000" b="1">
                <a:solidFill>
                  <a:schemeClr val="accent3">
                    <a:lumMod val="25000"/>
                  </a:schemeClr>
                </a:solidFill>
                <a:latin typeface="Calibri" panose="020F0502020204030204" charset="0"/>
                <a:cs typeface="Calibri" panose="020F0502020204030204" charset="0"/>
              </a:rPr>
              <a:t>SVM</a:t>
            </a:r>
            <a:r>
              <a:rPr lang="en-US" altLang="en-US" sz="2000">
                <a:solidFill>
                  <a:schemeClr val="accent3">
                    <a:lumMod val="25000"/>
                  </a:schemeClr>
                </a:solidFill>
                <a:latin typeface="Calibri" panose="020F0502020204030204" charset="0"/>
                <a:cs typeface="Calibri" panose="020F0502020204030204" charset="0"/>
              </a:rPr>
              <a:t>,n_neighbors for </a:t>
            </a:r>
            <a:r>
              <a:rPr lang="en-US" altLang="en-US" sz="2000" b="1">
                <a:solidFill>
                  <a:schemeClr val="accent3">
                    <a:lumMod val="25000"/>
                  </a:schemeClr>
                </a:solidFill>
                <a:latin typeface="Calibri" panose="020F0502020204030204" charset="0"/>
                <a:cs typeface="Calibri" panose="020F0502020204030204" charset="0"/>
              </a:rPr>
              <a:t>KNN</a:t>
            </a:r>
            <a:r>
              <a:rPr lang="en-US" altLang="en-US" sz="2000">
                <a:solidFill>
                  <a:schemeClr val="accent3">
                    <a:lumMod val="25000"/>
                  </a:schemeClr>
                </a:solidFill>
                <a:latin typeface="Calibri" panose="020F0502020204030204" charset="0"/>
                <a:cs typeface="Calibri" panose="020F0502020204030204" charset="0"/>
              </a:rPr>
              <a:t>,n_estimators, max_depth fo</a:t>
            </a:r>
            <a:r>
              <a:rPr lang="en-US" altLang="en-US" sz="2000" b="1">
                <a:solidFill>
                  <a:schemeClr val="accent3">
                    <a:lumMod val="25000"/>
                  </a:schemeClr>
                </a:solidFill>
                <a:latin typeface="Calibri" panose="020F0502020204030204" charset="0"/>
                <a:cs typeface="Calibri" panose="020F0502020204030204" charset="0"/>
              </a:rPr>
              <a:t>r Random Forest</a:t>
            </a:r>
            <a:r>
              <a:rPr lang="en-US" altLang="en-US" sz="2000">
                <a:solidFill>
                  <a:schemeClr val="accent3">
                    <a:lumMod val="25000"/>
                  </a:schemeClr>
                </a:solidFill>
                <a:latin typeface="Calibri" panose="020F0502020204030204" charset="0"/>
                <a:cs typeface="Calibri" panose="020F0502020204030204" charset="0"/>
              </a:rPr>
              <a:t>,Used </a:t>
            </a:r>
            <a:r>
              <a:rPr lang="en-US" altLang="en-US" sz="2000" b="1">
                <a:solidFill>
                  <a:schemeClr val="accent3">
                    <a:lumMod val="25000"/>
                  </a:schemeClr>
                </a:solidFill>
                <a:latin typeface="Calibri" panose="020F0502020204030204" charset="0"/>
                <a:cs typeface="Calibri" panose="020F0502020204030204" charset="0"/>
              </a:rPr>
              <a:t>cross-validation</a:t>
            </a:r>
            <a:r>
              <a:rPr lang="en-US" altLang="en-US" sz="2000">
                <a:solidFill>
                  <a:schemeClr val="accent3">
                    <a:lumMod val="25000"/>
                  </a:schemeClr>
                </a:solidFill>
                <a:latin typeface="Calibri" panose="020F0502020204030204" charset="0"/>
                <a:cs typeface="Calibri" panose="020F0502020204030204" charset="0"/>
              </a:rPr>
              <a:t> to reduce overfitting and improve generalization.</a:t>
            </a:r>
            <a:endParaRPr lang="en-US" altLang="en-US" sz="20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altLang="en-US" sz="1885">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endParaRPr lang="en-US" altLang="en-US" sz="1885">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endParaRPr lang="en-US" alt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rgbClr val="0070C0"/>
                </a:solidFill>
                <a:latin typeface="Segoe Print" panose="02000600000000000000" charset="0"/>
                <a:cs typeface="Segoe Print" panose="02000600000000000000" charset="0"/>
              </a:rPr>
              <a:t>Predictive Analysis (Classification)</a:t>
            </a:r>
            <a:endParaRPr lang="en-US" sz="4700" dirty="0">
              <a:solidFill>
                <a:srgbClr val="0070C0"/>
              </a:solidFill>
              <a:latin typeface="Segoe Print" panose="02000600000000000000" charset="0"/>
              <a:cs typeface="Segoe Print" panose="02000600000000000000" charset="0"/>
            </a:endParaRPr>
          </a:p>
        </p:txBody>
      </p:sp>
      <p:sp>
        <p:nvSpPr>
          <p:cNvPr id="6" name="Text Box 5"/>
          <p:cNvSpPr txBox="1"/>
          <p:nvPr/>
        </p:nvSpPr>
        <p:spPr>
          <a:xfrm>
            <a:off x="6250940" y="1426210"/>
            <a:ext cx="4795520" cy="5047615"/>
          </a:xfrm>
          <a:prstGeom prst="rect">
            <a:avLst/>
          </a:prstGeom>
          <a:noFill/>
        </p:spPr>
        <p:txBody>
          <a:bodyPr wrap="square" rtlCol="0">
            <a:noAutofit/>
          </a:bodyPr>
          <a:p>
            <a:endParaRPr lang="en-US"/>
          </a:p>
        </p:txBody>
      </p:sp>
      <p:graphicFrame>
        <p:nvGraphicFramePr>
          <p:cNvPr id="7" name="Diagram 6"/>
          <p:cNvGraphicFramePr/>
          <p:nvPr/>
        </p:nvGraphicFramePr>
        <p:xfrm>
          <a:off x="6683375" y="1550035"/>
          <a:ext cx="4352925" cy="4302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Box 7"/>
          <p:cNvSpPr txBox="1"/>
          <p:nvPr/>
        </p:nvSpPr>
        <p:spPr>
          <a:xfrm>
            <a:off x="269240" y="-359410"/>
            <a:ext cx="4064000" cy="368300"/>
          </a:xfrm>
          <a:prstGeom prst="rect">
            <a:avLst/>
          </a:prstGeom>
          <a:noFill/>
        </p:spPr>
        <p:txBody>
          <a:bodyPr wrap="square" rtlCol="0">
            <a:spAutoFit/>
          </a:bodyPr>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421005" y="1355725"/>
            <a:ext cx="10864850" cy="5401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a:solidFill>
                  <a:schemeClr val="tx1"/>
                </a:solidFill>
                <a:latin typeface="Calibri Light" panose="020F0302020204030204" charset="0"/>
                <a:cs typeface="Calibri Light" panose="020F0302020204030204" charset="0"/>
              </a:rPr>
              <a:t>The results are split into 3 sections:</a:t>
            </a:r>
            <a:endParaRPr lang="en-US" sz="2400">
              <a:solidFill>
                <a:schemeClr val="tx1"/>
              </a:solidFill>
              <a:latin typeface="Calibri Light" panose="020F0302020204030204" charset="0"/>
              <a:cs typeface="Calibri Light" panose="020F0302020204030204" charset="0"/>
            </a:endParaRPr>
          </a:p>
          <a:p>
            <a:pPr marL="0" indent="0">
              <a:lnSpc>
                <a:spcPct val="100000"/>
              </a:lnSpc>
              <a:spcBef>
                <a:spcPts val="1400"/>
              </a:spcBef>
              <a:buNone/>
            </a:pPr>
            <a:endParaRPr lang="en-US" sz="2400">
              <a:solidFill>
                <a:schemeClr val="tx1"/>
              </a:solidFill>
              <a:latin typeface="Calibri Light" panose="020F0302020204030204" charset="0"/>
              <a:cs typeface="Calibri Light" panose="020F0302020204030204" charset="0"/>
            </a:endParaRPr>
          </a:p>
          <a:p>
            <a:pPr marL="0" indent="0">
              <a:lnSpc>
                <a:spcPct val="100000"/>
              </a:lnSpc>
              <a:spcBef>
                <a:spcPts val="1400"/>
              </a:spcBef>
              <a:buNone/>
            </a:pPr>
            <a:r>
              <a:rPr lang="en-US" sz="2400" b="1">
                <a:solidFill>
                  <a:schemeClr val="accent3">
                    <a:lumMod val="25000"/>
                  </a:schemeClr>
                </a:solidFill>
                <a:latin typeface="Calibri Light" panose="020F0302020204030204" charset="0"/>
                <a:cs typeface="Calibri Light" panose="020F0302020204030204" charset="0"/>
              </a:rPr>
              <a:t>1.Exploratory data analysis results(with SQL).</a:t>
            </a:r>
            <a:endParaRPr lang="en-US" sz="2400" b="1">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400" dirty="0">
                <a:solidFill>
                  <a:schemeClr val="tx1"/>
                </a:solidFill>
                <a:latin typeface="Calibri Light" panose="020F0302020204030204" charset="0"/>
                <a:cs typeface="Calibri Light" panose="020F0302020204030204" charset="0"/>
                <a:sym typeface="+mn-ea"/>
              </a:rPr>
              <a:t>In all of the graphs that follow, class 0 represents a failed launch outcome while class 1 represents a successful launch outcome.</a:t>
            </a:r>
            <a:endParaRPr lang="en-US" sz="24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400">
                <a:solidFill>
                  <a:schemeClr val="accent3">
                    <a:lumMod val="25000"/>
                  </a:schemeClr>
                </a:solidFill>
                <a:latin typeface="Calibri Light" panose="020F0302020204030204" charset="0"/>
                <a:cs typeface="Calibri Light" panose="020F0302020204030204" charset="0"/>
              </a:rPr>
              <a:t>2</a:t>
            </a:r>
            <a:r>
              <a:rPr lang="en-US" sz="2400" b="1">
                <a:solidFill>
                  <a:schemeClr val="accent3">
                    <a:lumMod val="25000"/>
                  </a:schemeClr>
                </a:solidFill>
                <a:latin typeface="Calibri Light" panose="020F0302020204030204" charset="0"/>
                <a:cs typeface="Calibri Light" panose="020F0302020204030204" charset="0"/>
              </a:rPr>
              <a:t>.Interactive analytics demo in screenshots</a:t>
            </a:r>
            <a:endParaRPr lang="en-US" sz="240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sz="2400">
                <a:solidFill>
                  <a:schemeClr val="accent3">
                    <a:lumMod val="25000"/>
                  </a:schemeClr>
                </a:solidFill>
                <a:latin typeface="Calibri Light" panose="020F0302020204030204" charset="0"/>
                <a:cs typeface="Calibri Light" panose="020F0302020204030204" charset="0"/>
              </a:rPr>
              <a:t> L</a:t>
            </a:r>
            <a:r>
              <a:rPr lang="en-US" sz="2400">
                <a:solidFill>
                  <a:schemeClr val="tx1"/>
                </a:solidFill>
                <a:latin typeface="Calibri Light" panose="020F0302020204030204" charset="0"/>
                <a:cs typeface="Calibri Light" panose="020F0302020204030204" charset="0"/>
              </a:rPr>
              <a:t>aunchsite proximities analysis.</a:t>
            </a:r>
            <a:endParaRPr lang="en-US" sz="2400">
              <a:solidFill>
                <a:schemeClr val="tx1"/>
              </a:solidFill>
              <a:latin typeface="Calibri Light" panose="020F0302020204030204" charset="0"/>
              <a:cs typeface="Calibri Light" panose="020F0302020204030204" charset="0"/>
            </a:endParaRPr>
          </a:p>
          <a:p>
            <a:pPr>
              <a:lnSpc>
                <a:spcPct val="100000"/>
              </a:lnSpc>
              <a:spcBef>
                <a:spcPts val="1400"/>
              </a:spcBef>
            </a:pPr>
            <a:r>
              <a:rPr lang="en-US" sz="2400">
                <a:solidFill>
                  <a:schemeClr val="tx1"/>
                </a:solidFill>
                <a:latin typeface="Calibri Light" panose="020F0302020204030204" charset="0"/>
                <a:cs typeface="Calibri Light" panose="020F0302020204030204" charset="0"/>
              </a:rPr>
              <a:t>Dashboard with plotlydash.</a:t>
            </a:r>
            <a:endParaRPr lang="en-US" sz="2400">
              <a:solidFill>
                <a:schemeClr val="tx1"/>
              </a:solidFill>
              <a:latin typeface="Calibri Light" panose="020F0302020204030204" charset="0"/>
              <a:cs typeface="Calibri Light" panose="020F0302020204030204" charset="0"/>
            </a:endParaRPr>
          </a:p>
          <a:p>
            <a:pPr marL="0" indent="0">
              <a:lnSpc>
                <a:spcPct val="100000"/>
              </a:lnSpc>
              <a:spcBef>
                <a:spcPts val="1400"/>
              </a:spcBef>
              <a:buNone/>
            </a:pPr>
            <a:r>
              <a:rPr lang="en-US" sz="2400">
                <a:solidFill>
                  <a:schemeClr val="accent3">
                    <a:lumMod val="25000"/>
                  </a:schemeClr>
                </a:solidFill>
                <a:latin typeface="Calibri Light" panose="020F0302020204030204" charset="0"/>
                <a:cs typeface="Calibri Light" panose="020F0302020204030204" charset="0"/>
              </a:rPr>
              <a:t>3.</a:t>
            </a:r>
            <a:r>
              <a:rPr lang="en-US" sz="2400" b="1">
                <a:solidFill>
                  <a:schemeClr val="accent3">
                    <a:lumMod val="25000"/>
                  </a:schemeClr>
                </a:solidFill>
                <a:latin typeface="Calibri Light" panose="020F0302020204030204" charset="0"/>
                <a:cs typeface="Calibri Light" panose="020F0302020204030204" charset="0"/>
              </a:rPr>
              <a:t>Predictive analysis results</a:t>
            </a:r>
            <a:r>
              <a:rPr lang="en-US" sz="2400">
                <a:solidFill>
                  <a:schemeClr val="accent3">
                    <a:lumMod val="25000"/>
                  </a:schemeClr>
                </a:solidFill>
                <a:latin typeface="Calibri Light" panose="020F0302020204030204" charset="0"/>
                <a:cs typeface="Calibri Light" panose="020F0302020204030204" charset="0"/>
              </a:rPr>
              <a:t>.</a:t>
            </a:r>
            <a:endParaRPr lang="en-US" sz="2400">
              <a:solidFill>
                <a:schemeClr val="accent3">
                  <a:lumMod val="25000"/>
                </a:schemeClr>
              </a:solidFill>
              <a:latin typeface="Calibri Light" panose="020F0302020204030204" charset="0"/>
              <a:cs typeface="Calibri Light" panose="020F030202020403020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rgbClr val="0070C0"/>
                </a:solidFill>
                <a:latin typeface="Segoe Print" panose="02000600000000000000" charset="0"/>
                <a:cs typeface="Segoe Print" panose="02000600000000000000" charset="0"/>
              </a:rPr>
              <a:t>Results</a:t>
            </a:r>
            <a:endParaRPr lang="en-US" sz="4700" dirty="0">
              <a:solidFill>
                <a:srgbClr val="0070C0"/>
              </a:solidFill>
              <a:latin typeface="Segoe Print" panose="02000600000000000000" charset="0"/>
              <a:cs typeface="Segoe Print" panose="02000600000000000000"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0" y="1285240"/>
            <a:ext cx="11924030" cy="5450840"/>
          </a:xfrm>
          <a:prstGeom prst="rect">
            <a:avLst/>
          </a:prstGeom>
        </p:spPr>
        <p:txBody>
          <a:bodyPr>
            <a:normAutofit/>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400">
                <a:solidFill>
                  <a:schemeClr val="accent3">
                    <a:lumMod val="25000"/>
                  </a:schemeClr>
                </a:solidFill>
                <a:latin typeface="+mj-lt"/>
                <a:cs typeface="+mj-lt"/>
              </a:rPr>
              <a:t> The blue dots in the above scatter point represent unsuccesful landings and the orange dots represent a succesful landing.</a:t>
            </a:r>
            <a:endParaRPr lang="en-US" sz="2400">
              <a:solidFill>
                <a:schemeClr val="accent3">
                  <a:lumMod val="25000"/>
                </a:schemeClr>
              </a:solidFill>
              <a:latin typeface="+mj-lt"/>
              <a:cs typeface="+mj-lt"/>
            </a:endParaRPr>
          </a:p>
          <a:p>
            <a:pPr>
              <a:lnSpc>
                <a:spcPct val="100000"/>
              </a:lnSpc>
              <a:spcBef>
                <a:spcPts val="1400"/>
              </a:spcBef>
              <a:buFont typeface="Arial" panose="020B0604020202020204" pitchFamily="34" charset="0"/>
              <a:buChar char="•"/>
            </a:pPr>
            <a:r>
              <a:rPr lang="en-US" sz="2400">
                <a:solidFill>
                  <a:schemeClr val="accent3">
                    <a:lumMod val="25000"/>
                  </a:schemeClr>
                </a:solidFill>
                <a:latin typeface="+mj-lt"/>
                <a:cs typeface="+mj-lt"/>
                <a:sym typeface="+mn-ea"/>
              </a:rPr>
              <a:t>we can clearly see that for all the three different </a:t>
            </a:r>
            <a:r>
              <a:rPr lang="en-US" sz="2400">
                <a:solidFill>
                  <a:schemeClr val="accent3">
                    <a:lumMod val="25000"/>
                  </a:schemeClr>
                </a:solidFill>
                <a:latin typeface="+mj-lt"/>
                <a:cs typeface="+mj-lt"/>
              </a:rPr>
              <a:t>launchsites, as the flight number increases, more rockets tend to fall under the succesful class.</a:t>
            </a:r>
            <a:endParaRPr lang="en-US" sz="2400">
              <a:solidFill>
                <a:schemeClr val="accent3">
                  <a:lumMod val="25000"/>
                </a:schemeClr>
              </a:solidFill>
              <a:latin typeface="+mj-lt"/>
              <a:cs typeface="+mj-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pic>
        <p:nvPicPr>
          <p:cNvPr id="6" name="Picture 5" descr="flitnumber vs LaunchSite"/>
          <p:cNvPicPr>
            <a:picLocks noChangeAspect="1"/>
          </p:cNvPicPr>
          <p:nvPr/>
        </p:nvPicPr>
        <p:blipFill>
          <a:blip r:embed="rId2"/>
          <a:stretch>
            <a:fillRect/>
          </a:stretch>
        </p:blipFill>
        <p:spPr>
          <a:xfrm>
            <a:off x="254635" y="717550"/>
            <a:ext cx="11756390" cy="3461385"/>
          </a:xfrm>
          <a:prstGeom prst="rect">
            <a:avLst/>
          </a:prstGeom>
        </p:spPr>
      </p:pic>
      <p:sp>
        <p:nvSpPr>
          <p:cNvPr id="7" name="Text Box 6"/>
          <p:cNvSpPr txBox="1"/>
          <p:nvPr/>
        </p:nvSpPr>
        <p:spPr>
          <a:xfrm>
            <a:off x="0" y="0"/>
            <a:ext cx="12056745" cy="636270"/>
          </a:xfrm>
          <a:prstGeom prst="rect">
            <a:avLst/>
          </a:prstGeom>
          <a:noFill/>
        </p:spPr>
        <p:txBody>
          <a:bodyPr wrap="square" rtlCol="0">
            <a:noAutofit/>
          </a:bodyPr>
          <a:p>
            <a:r>
              <a:rPr lang="en-US" sz="3600">
                <a:latin typeface="Segoe UI Variable Text Semibold" charset="0"/>
                <a:cs typeface="Segoe UI Variable Text Semibold" charset="0"/>
              </a:rPr>
              <a:t>            </a:t>
            </a:r>
            <a:r>
              <a:rPr lang="en-US" sz="3600">
                <a:solidFill>
                  <a:srgbClr val="0948CB"/>
                </a:solidFill>
                <a:latin typeface="Segoe UI Variable Text Semibold" charset="0"/>
                <a:cs typeface="Segoe UI Variable Text Semibold" charset="0"/>
              </a:rPr>
              <a:t>       </a:t>
            </a:r>
            <a:r>
              <a:rPr lang="en-US" sz="3600">
                <a:solidFill>
                  <a:srgbClr val="0070C0"/>
                </a:solidFill>
                <a:latin typeface="Segoe Print" panose="02000600000000000000" charset="0"/>
                <a:cs typeface="Segoe Print" panose="02000600000000000000" charset="0"/>
              </a:rPr>
              <a:t>Flight Number VS. Launch Site</a:t>
            </a:r>
            <a:endParaRPr lang="en-US" sz="3600">
              <a:solidFill>
                <a:srgbClr val="0070C0"/>
              </a:solidFill>
              <a:latin typeface="Segoe Print" panose="02000600000000000000" charset="0"/>
              <a:cs typeface="Segoe Print" panose="02000600000000000000"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0" y="1294130"/>
            <a:ext cx="12192000" cy="5563870"/>
          </a:xfrm>
          <a:prstGeom prst="rect">
            <a:avLst/>
          </a:prstGeom>
        </p:spPr>
        <p:txBody>
          <a:bodyPr>
            <a:normAutofit lnSpcReduction="10000"/>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400">
                <a:solidFill>
                  <a:schemeClr val="accent3">
                    <a:lumMod val="25000"/>
                  </a:schemeClr>
                </a:solidFill>
                <a:latin typeface="+mj-lt"/>
                <a:cs typeface="+mj-lt"/>
              </a:rPr>
              <a:t>what we can observe from the scatter point above is that for each different launchsite there tends to be more succeful landings with an increasing payloadmass of a rocket.</a:t>
            </a:r>
            <a:endParaRPr lang="en-US" sz="2400">
              <a:solidFill>
                <a:schemeClr val="accent3">
                  <a:lumMod val="25000"/>
                </a:schemeClr>
              </a:solidFill>
              <a:latin typeface="+mj-lt"/>
              <a:cs typeface="+mj-lt"/>
            </a:endParaRPr>
          </a:p>
          <a:p>
            <a:pPr>
              <a:lnSpc>
                <a:spcPct val="100000"/>
              </a:lnSpc>
              <a:spcBef>
                <a:spcPts val="1400"/>
              </a:spcBef>
            </a:pPr>
            <a:r>
              <a:rPr lang="en-US" sz="2400">
                <a:solidFill>
                  <a:schemeClr val="accent3">
                    <a:lumMod val="25000"/>
                  </a:schemeClr>
                </a:solidFill>
                <a:latin typeface="+mj-lt"/>
                <a:cs typeface="+mj-lt"/>
              </a:rPr>
              <a:t>meaning rockets with higher payloadmass tend to land succesfully at all the three different launchsites.</a:t>
            </a:r>
            <a:endParaRPr lang="en-US" sz="2400">
              <a:solidFill>
                <a:schemeClr val="accent3">
                  <a:lumMod val="25000"/>
                </a:schemeClr>
              </a:solidFill>
              <a:latin typeface="+mj-lt"/>
              <a:cs typeface="+mj-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rgbClr val="0070C0"/>
                </a:solidFill>
                <a:latin typeface="Segoe Print" panose="02000600000000000000" charset="0"/>
                <a:cs typeface="Segoe Print" panose="02000600000000000000" charset="0"/>
              </a:rPr>
              <a:t>Payload vs. Launch Site</a:t>
            </a:r>
            <a:endParaRPr lang="en-US" sz="4700" dirty="0">
              <a:solidFill>
                <a:srgbClr val="0070C0"/>
              </a:solidFill>
              <a:latin typeface="Segoe Print" panose="02000600000000000000" charset="0"/>
              <a:cs typeface="Segoe Print" panose="02000600000000000000" charset="0"/>
            </a:endParaRPr>
          </a:p>
        </p:txBody>
      </p:sp>
      <p:pic>
        <p:nvPicPr>
          <p:cNvPr id="2" name="Picture 1" descr="payloadvslaunchsite"/>
          <p:cNvPicPr>
            <a:picLocks noChangeAspect="1"/>
          </p:cNvPicPr>
          <p:nvPr/>
        </p:nvPicPr>
        <p:blipFill>
          <a:blip r:embed="rId2"/>
          <a:srcRect l="7605"/>
          <a:stretch>
            <a:fillRect/>
          </a:stretch>
        </p:blipFill>
        <p:spPr>
          <a:xfrm>
            <a:off x="-46355" y="1289685"/>
            <a:ext cx="12252960" cy="28784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0243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Executive Summary              3</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Introduction                            4</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Methodology                          5</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Results                                  16</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Conclusion                             45                         </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Appendix                                46</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9" name="Title 1"/>
          <p:cNvSpPr txBox="1"/>
          <p:nvPr/>
        </p:nvSpPr>
        <p:spPr>
          <a:xfrm>
            <a:off x="680476"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070C0"/>
                </a:solidFill>
                <a:latin typeface="Segoe Print" panose="02000600000000000000" charset="0"/>
                <a:cs typeface="Segoe Print" panose="02000600000000000000" charset="0"/>
              </a:rPr>
              <a:t>Outline</a:t>
            </a:r>
            <a:endParaRPr lang="en-US" sz="4400" dirty="0">
              <a:solidFill>
                <a:srgbClr val="0070C0"/>
              </a:solidFill>
              <a:latin typeface="Segoe Print" panose="02000600000000000000" charset="0"/>
              <a:cs typeface="Segoe Print" panose="02000600000000000000"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0" y="1087755"/>
            <a:ext cx="12192635" cy="5770245"/>
          </a:xfrm>
          <a:prstGeom prst="rect">
            <a:avLst/>
          </a:prstGeom>
        </p:spPr>
        <p:txBody>
          <a:bodyPr>
            <a:normAutofit/>
          </a:bodyPr>
          <a:lstStyle/>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rgbClr val="0070C0"/>
                </a:solidFill>
                <a:latin typeface="Segoe Print" panose="02000600000000000000" charset="0"/>
                <a:cs typeface="Segoe Print" panose="02000600000000000000" charset="0"/>
              </a:rPr>
              <a:t>Success Rate vs. Orbit Type</a:t>
            </a:r>
            <a:endParaRPr lang="en-US" sz="4700" dirty="0">
              <a:solidFill>
                <a:srgbClr val="0070C0"/>
              </a:solidFill>
              <a:latin typeface="Segoe Print" panose="02000600000000000000" charset="0"/>
              <a:cs typeface="Segoe Print" panose="02000600000000000000" charset="0"/>
            </a:endParaRPr>
          </a:p>
        </p:txBody>
      </p:sp>
      <p:pic>
        <p:nvPicPr>
          <p:cNvPr id="2" name="Picture 1" descr="barplot"/>
          <p:cNvPicPr>
            <a:picLocks noChangeAspect="1"/>
          </p:cNvPicPr>
          <p:nvPr/>
        </p:nvPicPr>
        <p:blipFill>
          <a:blip r:embed="rId2"/>
          <a:srcRect l="8252" r="15877"/>
          <a:stretch>
            <a:fillRect/>
          </a:stretch>
        </p:blipFill>
        <p:spPr>
          <a:xfrm>
            <a:off x="1096010" y="1391920"/>
            <a:ext cx="9079230" cy="46602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0" y="1308735"/>
            <a:ext cx="12192635" cy="5407025"/>
          </a:xfrm>
          <a:prstGeom prst="rect">
            <a:avLst/>
          </a:prstGeom>
        </p:spPr>
        <p:txBody>
          <a:bodyPr>
            <a:normAutofit lnSpcReduction="10000"/>
          </a:bodyPr>
          <a:lstStyle/>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r>
              <a:rPr lang="en-US" altLang="en-US" sz="2200">
                <a:solidFill>
                  <a:schemeClr val="accent3">
                    <a:lumMod val="25000"/>
                  </a:schemeClr>
                </a:solidFill>
                <a:latin typeface="Arial" panose="020B0604020202020204" pitchFamily="34" charset="0"/>
                <a:cs typeface="Arial" panose="020B0604020202020204" pitchFamily="34" charset="0"/>
              </a:rPr>
              <a:t>We can observe that in the LEO orbit, success seems to be related to the number of flights. Conversely, in the GTO orbit, there appears to be no relationship between flight number and succes.</a:t>
            </a:r>
            <a:endParaRPr lang="en-US" altLang="en-US" sz="2200">
              <a:solidFill>
                <a:schemeClr val="accent3">
                  <a:lumMod val="25000"/>
                </a:schemeClr>
              </a:solidFill>
              <a:latin typeface="Arial" panose="020B0604020202020204" pitchFamily="34" charset="0"/>
              <a:cs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70C0"/>
                </a:solidFill>
                <a:latin typeface="Abadi"/>
              </a:rPr>
              <a:t>Flight Number vs. Orbit Type</a:t>
            </a:r>
            <a:endParaRPr lang="en-US" dirty="0">
              <a:solidFill>
                <a:srgbClr val="0070C0"/>
              </a:solidFill>
              <a:latin typeface="Abadi"/>
            </a:endParaRPr>
          </a:p>
        </p:txBody>
      </p:sp>
      <p:pic>
        <p:nvPicPr>
          <p:cNvPr id="2" name="Picture 1" descr="Screenshot 2025-04-23 071605"/>
          <p:cNvPicPr>
            <a:picLocks noChangeAspect="1"/>
          </p:cNvPicPr>
          <p:nvPr/>
        </p:nvPicPr>
        <p:blipFill>
          <a:blip r:embed="rId2"/>
          <a:stretch>
            <a:fillRect/>
          </a:stretch>
        </p:blipFill>
        <p:spPr>
          <a:xfrm>
            <a:off x="20320" y="1308735"/>
            <a:ext cx="11437620" cy="2995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0" y="1285240"/>
            <a:ext cx="12192000" cy="5478780"/>
          </a:xfrm>
          <a:prstGeom prst="rect">
            <a:avLst/>
          </a:prstGeom>
        </p:spPr>
        <p:txBody>
          <a:bodyPr>
            <a:normAutofit/>
          </a:bodyPr>
          <a:lstStyle/>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altLang="en-US" sz="2200">
                <a:solidFill>
                  <a:schemeClr val="accent3">
                    <a:lumMod val="25000"/>
                  </a:schemeClr>
                </a:solidFill>
                <a:latin typeface="Calibri Light" panose="020F0302020204030204" charset="0"/>
                <a:cs typeface="Calibri Light" panose="020F0302020204030204" charset="0"/>
              </a:rPr>
              <a:t>With heavy payloads the successful landing or positive landing rate are more for Polar,LEO and ISS.</a:t>
            </a:r>
            <a:endParaRPr lang="en-US" altLang="en-US" sz="220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pPr>
            <a:r>
              <a:rPr lang="en-US" altLang="en-US" sz="2200">
                <a:solidFill>
                  <a:schemeClr val="accent3">
                    <a:lumMod val="25000"/>
                  </a:schemeClr>
                </a:solidFill>
                <a:latin typeface="Calibri Light" panose="020F0302020204030204" charset="0"/>
                <a:cs typeface="Calibri Light" panose="020F0302020204030204" charset="0"/>
              </a:rPr>
              <a:t>However, for GTO, it's difficult to distinguish between successful and unsuccessful landings as both outcomes are present.</a:t>
            </a:r>
            <a:endParaRPr lang="en-US" altLang="en-US" sz="2200">
              <a:solidFill>
                <a:schemeClr val="accent3">
                  <a:lumMod val="25000"/>
                </a:schemeClr>
              </a:solidFill>
              <a:latin typeface="Calibri Light" panose="020F0302020204030204" charset="0"/>
              <a:cs typeface="Calibri Light" panose="020F03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070C0"/>
                </a:solidFill>
                <a:latin typeface="Abadi"/>
              </a:rPr>
              <a:t>Payload vs. Orbit Type</a:t>
            </a:r>
            <a:endParaRPr lang="en-US" dirty="0">
              <a:solidFill>
                <a:srgbClr val="0070C0"/>
              </a:solidFill>
              <a:latin typeface="Abadi"/>
            </a:endParaRPr>
          </a:p>
        </p:txBody>
      </p:sp>
      <p:pic>
        <p:nvPicPr>
          <p:cNvPr id="2" name="Picture 1" descr="Screenshot 2025-04-23 072111"/>
          <p:cNvPicPr>
            <a:picLocks noChangeAspect="1"/>
          </p:cNvPicPr>
          <p:nvPr/>
        </p:nvPicPr>
        <p:blipFill>
          <a:blip r:embed="rId2"/>
          <a:stretch>
            <a:fillRect/>
          </a:stretch>
        </p:blipFill>
        <p:spPr>
          <a:xfrm>
            <a:off x="283210" y="1348740"/>
            <a:ext cx="11385550" cy="28848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114300" y="1354455"/>
            <a:ext cx="12077065" cy="5503545"/>
          </a:xfrm>
          <a:prstGeom prst="rect">
            <a:avLst/>
          </a:prstGeom>
        </p:spPr>
        <p:txBody>
          <a:bodyPr>
            <a:normAutofit lnSpcReduction="10000"/>
          </a:bodyPr>
          <a:lstStyle/>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rgbClr val="0070C0"/>
                </a:solidFill>
                <a:latin typeface="Segoe Print" panose="02000600000000000000" charset="0"/>
                <a:cs typeface="Segoe Print" panose="02000600000000000000" charset="0"/>
              </a:rPr>
              <a:t>Launch Success Yearly Trend</a:t>
            </a:r>
            <a:endParaRPr lang="en-US" sz="4700" dirty="0">
              <a:solidFill>
                <a:srgbClr val="0070C0"/>
              </a:solidFill>
              <a:latin typeface="Segoe Print" panose="02000600000000000000" charset="0"/>
              <a:cs typeface="Segoe Print" panose="02000600000000000000"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96925" y="1541780"/>
            <a:ext cx="10489565" cy="4647565"/>
          </a:xfrm>
          <a:prstGeom prst="rect">
            <a:avLst/>
          </a:prstGeom>
        </p:spPr>
        <p:txBody>
          <a:bodyPr>
            <a:normAutofit/>
          </a:bodyPr>
          <a:lstStyle/>
          <a:p>
            <a:pPr marL="0" indent="0">
              <a:lnSpc>
                <a:spcPct val="100000"/>
              </a:lnSpc>
              <a:spcBef>
                <a:spcPts val="1400"/>
              </a:spcBef>
              <a:buNone/>
            </a:pPr>
            <a:r>
              <a:rPr lang="en-US" altLang="en-US" sz="2200" dirty="0">
                <a:solidFill>
                  <a:schemeClr val="accent3">
                    <a:lumMod val="25000"/>
                  </a:schemeClr>
                </a:solidFill>
                <a:latin typeface="Comic Sans MS" panose="030F0702030302020204" charset="0"/>
                <a:cs typeface="Comic Sans MS" panose="030F0702030302020204" charset="0"/>
              </a:rPr>
              <a:t>To understand the distribution of SpaceX launches, we first identify the unique launch sites used. This helps in analyzing location-based patterns or preferences in launch activities.</a:t>
            </a:r>
            <a:endParaRPr lang="en-US" altLang="en-US" sz="2200" dirty="0">
              <a:solidFill>
                <a:schemeClr val="accent3">
                  <a:lumMod val="25000"/>
                </a:schemeClr>
              </a:solidFill>
              <a:latin typeface="Comic Sans MS" panose="030F0702030302020204" charset="0"/>
              <a:cs typeface="Comic Sans MS" panose="030F0702030302020204" charset="0"/>
            </a:endParaRPr>
          </a:p>
          <a:p>
            <a:pPr marL="0" indent="0">
              <a:lnSpc>
                <a:spcPct val="100000"/>
              </a:lnSpc>
              <a:spcBef>
                <a:spcPts val="1400"/>
              </a:spcBef>
              <a:buNone/>
            </a:pPr>
            <a:r>
              <a:rPr lang="en-US" altLang="en-US" sz="2200" dirty="0">
                <a:solidFill>
                  <a:schemeClr val="accent3">
                    <a:lumMod val="25000"/>
                  </a:schemeClr>
                </a:solidFill>
                <a:latin typeface="+mj-lt"/>
                <a:cs typeface="+mj-lt"/>
              </a:rPr>
              <a:t>Query Used:</a:t>
            </a:r>
            <a:endParaRPr lang="en-US" altLang="en-US" sz="2200" dirty="0">
              <a:solidFill>
                <a:schemeClr val="accent3">
                  <a:lumMod val="25000"/>
                </a:schemeClr>
              </a:solidFill>
              <a:latin typeface="+mj-lt"/>
              <a:cs typeface="+mj-lt"/>
            </a:endParaRPr>
          </a:p>
          <a:p>
            <a:pPr marL="0" indent="0">
              <a:lnSpc>
                <a:spcPct val="100000"/>
              </a:lnSpc>
              <a:spcBef>
                <a:spcPts val="1400"/>
              </a:spcBef>
              <a:buNone/>
            </a:pPr>
            <a:r>
              <a:rPr lang="en-US" altLang="en-US" sz="2200" dirty="0">
                <a:solidFill>
                  <a:srgbClr val="1C7DDB"/>
                </a:solidFill>
                <a:latin typeface="+mj-lt"/>
                <a:cs typeface="+mj-lt"/>
              </a:rPr>
              <a:t>%sql SELECT DISTINCT Launch_Site FROM SPACEXTBL</a:t>
            </a:r>
            <a:endParaRPr lang="en-US" altLang="en-US" sz="2200" dirty="0">
              <a:solidFill>
                <a:srgbClr val="1C7DDB"/>
              </a:solidFill>
              <a:latin typeface="+mj-lt"/>
              <a:cs typeface="+mj-lt"/>
            </a:endParaRPr>
          </a:p>
          <a:p>
            <a:pPr marL="0" indent="0">
              <a:lnSpc>
                <a:spcPct val="100000"/>
              </a:lnSpc>
              <a:spcBef>
                <a:spcPts val="1400"/>
              </a:spcBef>
              <a:buNone/>
            </a:pPr>
            <a:r>
              <a:rPr lang="en-US" altLang="en-US" sz="2200" dirty="0">
                <a:solidFill>
                  <a:schemeClr val="accent3">
                    <a:lumMod val="25000"/>
                  </a:schemeClr>
                </a:solidFill>
                <a:latin typeface="+mj-lt"/>
                <a:cs typeface="+mj-lt"/>
              </a:rPr>
              <a:t>Result:</a:t>
            </a:r>
            <a:endParaRPr lang="en-US" altLang="en-US" sz="2200" dirty="0">
              <a:solidFill>
                <a:schemeClr val="accent3">
                  <a:lumMod val="25000"/>
                </a:schemeClr>
              </a:solidFill>
              <a:latin typeface="+mj-lt"/>
              <a:cs typeface="+mj-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rgbClr val="0070C0"/>
                </a:solidFill>
                <a:latin typeface="Segoe Print" panose="02000600000000000000" charset="0"/>
                <a:cs typeface="Segoe Print" panose="02000600000000000000" charset="0"/>
              </a:rPr>
              <a:t>All Launch Site Names</a:t>
            </a:r>
            <a:endParaRPr lang="en-US" sz="4700" dirty="0">
              <a:solidFill>
                <a:srgbClr val="0070C0"/>
              </a:solidFill>
              <a:latin typeface="Segoe Print" panose="02000600000000000000" charset="0"/>
              <a:cs typeface="Segoe Print" panose="02000600000000000000" charset="0"/>
            </a:endParaRPr>
          </a:p>
        </p:txBody>
      </p:sp>
      <p:pic>
        <p:nvPicPr>
          <p:cNvPr id="2" name="Picture 1" descr="sql 1"/>
          <p:cNvPicPr>
            <a:picLocks noChangeAspect="1"/>
          </p:cNvPicPr>
          <p:nvPr/>
        </p:nvPicPr>
        <p:blipFill>
          <a:blip r:embed="rId2"/>
          <a:srcRect l="9488" t="37431" r="73223" b="-4746"/>
          <a:stretch>
            <a:fillRect/>
          </a:stretch>
        </p:blipFill>
        <p:spPr>
          <a:xfrm>
            <a:off x="1877695" y="4306570"/>
            <a:ext cx="1772920" cy="17189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5410" y="1350010"/>
            <a:ext cx="11961495" cy="5395595"/>
          </a:xfrm>
          <a:prstGeom prst="rect">
            <a:avLst/>
          </a:prstGeom>
        </p:spPr>
        <p:txBody>
          <a:bodyPr>
            <a:normAutofit/>
          </a:bodyPr>
          <a:lstStyle/>
          <a:p>
            <a:pPr marL="0" indent="0">
              <a:lnSpc>
                <a:spcPct val="100000"/>
              </a:lnSpc>
              <a:spcBef>
                <a:spcPts val="1400"/>
              </a:spcBef>
              <a:buNone/>
            </a:pPr>
            <a:r>
              <a:rPr lang="en-US" altLang="en-US" sz="1800" b="1" dirty="0">
                <a:solidFill>
                  <a:schemeClr val="accent3">
                    <a:lumMod val="25000"/>
                  </a:schemeClr>
                </a:solidFill>
                <a:latin typeface="Arial" panose="020B0604020202020204" pitchFamily="34" charset="0"/>
                <a:cs typeface="Arial" panose="020B0604020202020204" pitchFamily="34" charset="0"/>
              </a:rPr>
              <a:t>To analyze specific launch site activity, we filtered the dataset to only include sites beginning with "CCA" — representing Cape Canaveral Air Force Station, one of SpaceX’s most frequently used launch locations</a:t>
            </a:r>
            <a:r>
              <a:rPr lang="en-US" altLang="en-US" sz="1800" dirty="0">
                <a:solidFill>
                  <a:schemeClr val="accent3">
                    <a:lumMod val="25000"/>
                  </a:schemeClr>
                </a:solidFill>
                <a:latin typeface="Arial" panose="020B0604020202020204" pitchFamily="34" charset="0"/>
                <a:cs typeface="Arial" panose="020B0604020202020204" pitchFamily="34" charset="0"/>
              </a:rPr>
              <a:t>.</a:t>
            </a:r>
            <a:endParaRPr lang="en-US" altLang="en-US" sz="18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altLang="en-US" sz="2200" dirty="0">
                <a:solidFill>
                  <a:schemeClr val="accent3">
                    <a:lumMod val="25000"/>
                  </a:schemeClr>
                </a:solidFill>
                <a:latin typeface="Arial" panose="020B0604020202020204" pitchFamily="34" charset="0"/>
                <a:cs typeface="Arial" panose="020B0604020202020204" pitchFamily="34" charset="0"/>
              </a:rPr>
              <a:t>Query used:</a:t>
            </a:r>
            <a:r>
              <a:rPr lang="en-US" altLang="en-US" sz="2200" dirty="0">
                <a:solidFill>
                  <a:srgbClr val="1C7DDB"/>
                </a:solidFill>
                <a:latin typeface="Arial" panose="020B0604020202020204" pitchFamily="34" charset="0"/>
                <a:cs typeface="Arial" panose="020B0604020202020204" pitchFamily="34" charset="0"/>
              </a:rPr>
              <a:t> %sql SELECT * FROM SPACEXTBL WHERE Launch_site LIKE 'CCA%' LIMIT 5;</a:t>
            </a:r>
            <a:endParaRPr lang="en-US" altLang="en-US" sz="2200" dirty="0">
              <a:solidFill>
                <a:srgbClr val="92D050"/>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altLang="en-US" sz="2200" dirty="0">
                <a:solidFill>
                  <a:srgbClr val="121619"/>
                </a:solidFill>
                <a:latin typeface="Arial" panose="020B0604020202020204" pitchFamily="34" charset="0"/>
                <a:cs typeface="Arial" panose="020B0604020202020204" pitchFamily="34" charset="0"/>
              </a:rPr>
              <a:t>Result:</a:t>
            </a:r>
            <a:endParaRPr lang="en-US" altLang="en-US" sz="2200" dirty="0">
              <a:solidFill>
                <a:srgbClr val="121619"/>
              </a:solidFill>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070C0"/>
                </a:solidFill>
                <a:latin typeface="Segoe Print" panose="02000600000000000000" charset="0"/>
                <a:cs typeface="Segoe Print" panose="02000600000000000000" charset="0"/>
              </a:rPr>
              <a:t>Launch Site Names Begin with 'CCA'</a:t>
            </a:r>
            <a:endParaRPr lang="en-US" sz="4300" dirty="0">
              <a:solidFill>
                <a:srgbClr val="0070C0"/>
              </a:solidFill>
              <a:latin typeface="Segoe Print" panose="02000600000000000000" charset="0"/>
              <a:cs typeface="Segoe Print" panose="02000600000000000000" charset="0"/>
            </a:endParaRPr>
          </a:p>
        </p:txBody>
      </p:sp>
      <p:pic>
        <p:nvPicPr>
          <p:cNvPr id="2" name="Picture 1" descr="Screenshot 2025-04-19 110318"/>
          <p:cNvPicPr>
            <a:picLocks noChangeAspect="1"/>
          </p:cNvPicPr>
          <p:nvPr/>
        </p:nvPicPr>
        <p:blipFill>
          <a:blip r:embed="rId2"/>
          <a:srcRect t="4130" r="1236" b="5396"/>
          <a:stretch>
            <a:fillRect/>
          </a:stretch>
        </p:blipFill>
        <p:spPr>
          <a:xfrm>
            <a:off x="93980" y="2981960"/>
            <a:ext cx="10935335" cy="37636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7870" y="1527175"/>
            <a:ext cx="10570210" cy="4498340"/>
          </a:xfrm>
          <a:prstGeom prst="rect">
            <a:avLst/>
          </a:prstGeom>
        </p:spPr>
        <p:txBody>
          <a:bodyPr>
            <a:normAutofit/>
          </a:bodyPr>
          <a:lstStyle/>
          <a:p>
            <a:pPr marL="0" indent="0">
              <a:lnSpc>
                <a:spcPct val="100000"/>
              </a:lnSpc>
              <a:spcBef>
                <a:spcPts val="1400"/>
              </a:spcBef>
              <a:buNone/>
            </a:pPr>
            <a:r>
              <a:rPr lang="en-US" altLang="en-US" sz="2200">
                <a:solidFill>
                  <a:schemeClr val="accent3">
                    <a:lumMod val="25000"/>
                  </a:schemeClr>
                </a:solidFill>
                <a:latin typeface="Comic Sans MS" panose="030F0702030302020204" charset="0"/>
                <a:cs typeface="Comic Sans MS" panose="030F0702030302020204" charset="0"/>
              </a:rPr>
              <a:t>To understand the contribution of NASA-related missions to SpaceX's launch history, we calculated the total payload mass carried on launches where NASA was a customer</a:t>
            </a:r>
            <a:endParaRPr lang="en-US" altLang="en-US" sz="2200">
              <a:solidFill>
                <a:schemeClr val="accent3">
                  <a:lumMod val="25000"/>
                </a:schemeClr>
              </a:solidFill>
              <a:latin typeface="Comic Sans MS" panose="030F0702030302020204" charset="0"/>
              <a:cs typeface="Comic Sans MS" panose="030F070203030202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Query used:</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altLang="en-US" sz="2200">
                <a:solidFill>
                  <a:srgbClr val="1C7DDB"/>
                </a:solidFill>
                <a:latin typeface="Calibri Light" panose="020F0302020204030204" charset="0"/>
                <a:cs typeface="Calibri Light" panose="020F0302020204030204" charset="0"/>
              </a:rPr>
              <a:t>%sql SELECT SUM(PAYLOAD_MASS__KG_) AS Total_payload FROM SPACEXTBL WHERE Booster_Version LIKE 'NASA(CRS)%';</a:t>
            </a:r>
            <a:r>
              <a:rPr lang="en-US" sz="2200">
                <a:solidFill>
                  <a:schemeClr val="accent3">
                    <a:lumMod val="25000"/>
                  </a:schemeClr>
                </a:solidFill>
                <a:latin typeface="Calibri Light" panose="020F0302020204030204" charset="0"/>
                <a:cs typeface="Calibri Light" panose="020F0302020204030204" charset="0"/>
              </a:rPr>
              <a:t> </a:t>
            </a:r>
            <a:endParaRPr lang="en-US" sz="220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Result:</a:t>
            </a:r>
            <a:endParaRPr lang="en-US" sz="220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chemeClr val="accent5">
                    <a:lumMod val="75000"/>
                  </a:schemeClr>
                </a:solidFill>
                <a:latin typeface="Segoe Print" panose="02000600000000000000" charset="0"/>
                <a:cs typeface="Segoe Print" panose="02000600000000000000" charset="0"/>
              </a:rPr>
              <a:t>Total Payload Mass</a:t>
            </a:r>
            <a:endParaRPr lang="en-US" sz="4700" dirty="0">
              <a:solidFill>
                <a:schemeClr val="accent5">
                  <a:lumMod val="75000"/>
                </a:schemeClr>
              </a:solidFill>
              <a:latin typeface="Segoe Print" panose="02000600000000000000" charset="0"/>
              <a:cs typeface="Segoe Print" panose="02000600000000000000" charset="0"/>
            </a:endParaRPr>
          </a:p>
        </p:txBody>
      </p:sp>
      <p:pic>
        <p:nvPicPr>
          <p:cNvPr id="9" name="Picture 8"/>
          <p:cNvPicPr>
            <a:picLocks noChangeAspect="1"/>
          </p:cNvPicPr>
          <p:nvPr/>
        </p:nvPicPr>
        <p:blipFill>
          <a:blip r:embed="rId2"/>
          <a:stretch>
            <a:fillRect/>
          </a:stretch>
        </p:blipFill>
        <p:spPr>
          <a:xfrm>
            <a:off x="1472565" y="4589145"/>
            <a:ext cx="4184015" cy="11182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58190" y="1736090"/>
            <a:ext cx="10994390" cy="4289425"/>
          </a:xfrm>
          <a:prstGeom prst="rect">
            <a:avLst/>
          </a:prstGeom>
        </p:spPr>
        <p:txBody>
          <a:bodyPr lIns="91440" tIns="45720" rIns="91440" bIns="45720" anchor="t">
            <a:normAutofit/>
          </a:bodyPr>
          <a:lstStyle/>
          <a:p>
            <a:pPr marL="0" indent="0">
              <a:lnSpc>
                <a:spcPct val="100000"/>
              </a:lnSpc>
              <a:spcBef>
                <a:spcPts val="1400"/>
              </a:spcBef>
              <a:buNone/>
            </a:pPr>
            <a:r>
              <a:rPr lang="en-US" altLang="en-US" sz="2200" dirty="0">
                <a:solidFill>
                  <a:schemeClr val="accent3">
                    <a:lumMod val="25000"/>
                  </a:schemeClr>
                </a:solidFill>
                <a:latin typeface="Comic Sans MS" panose="030F0702030302020204" charset="0"/>
                <a:cs typeface="Comic Sans MS" panose="030F0702030302020204" charset="0"/>
              </a:rPr>
              <a:t>To find the first successful ground pad landing (RTLS) by SpaceX, highlighting a key milestone in reusable rocket technology. This helps track the progress of SpaceX’s landing capabilities.</a:t>
            </a:r>
            <a:r>
              <a:rPr lang="en-US" sz="2200" dirty="0">
                <a:solidFill>
                  <a:schemeClr val="accent3">
                    <a:lumMod val="25000"/>
                  </a:schemeClr>
                </a:solidFill>
                <a:latin typeface="+mj-lt"/>
                <a:cs typeface="+mj-lt"/>
              </a:rPr>
              <a:t>                                                                                                                                                          </a:t>
            </a:r>
            <a:endParaRPr lang="en-US" sz="2200" dirty="0">
              <a:solidFill>
                <a:schemeClr val="accent3">
                  <a:lumMod val="25000"/>
                </a:schemeClr>
              </a:solidFill>
              <a:latin typeface="+mj-lt"/>
              <a:cs typeface="+mj-lt"/>
            </a:endParaRPr>
          </a:p>
          <a:p>
            <a:pPr marL="0" indent="0">
              <a:lnSpc>
                <a:spcPct val="100000"/>
              </a:lnSpc>
              <a:spcBef>
                <a:spcPts val="1400"/>
              </a:spcBef>
              <a:buNone/>
            </a:pPr>
            <a:r>
              <a:rPr lang="en-US" sz="2200" dirty="0">
                <a:solidFill>
                  <a:schemeClr val="accent3">
                    <a:lumMod val="25000"/>
                  </a:schemeClr>
                </a:solidFill>
                <a:latin typeface="+mj-lt"/>
                <a:cs typeface="+mj-lt"/>
              </a:rPr>
              <a:t>Query used:</a:t>
            </a:r>
            <a:r>
              <a:rPr lang="en-US" altLang="en-US" sz="2200" dirty="0">
                <a:solidFill>
                  <a:schemeClr val="accent1"/>
                </a:solidFill>
                <a:latin typeface="+mj-lt"/>
                <a:cs typeface="+mj-lt"/>
              </a:rPr>
              <a:t>%sql SELECT MIN(Date) AS First_Successful_Landing FROM SPACEXTBL WHERE Landing_Outcome = 'Success (ground pad)';</a:t>
            </a:r>
            <a:endParaRPr lang="en-US" altLang="en-US" sz="2200" dirty="0">
              <a:solidFill>
                <a:schemeClr val="accent1"/>
              </a:solidFill>
              <a:latin typeface="+mj-lt"/>
              <a:cs typeface="+mj-lt"/>
            </a:endParaRPr>
          </a:p>
          <a:p>
            <a:pPr marL="0" indent="0">
              <a:lnSpc>
                <a:spcPct val="100000"/>
              </a:lnSpc>
              <a:spcBef>
                <a:spcPts val="1400"/>
              </a:spcBef>
              <a:buNone/>
            </a:pPr>
            <a:r>
              <a:rPr lang="en-US" altLang="en-US" sz="2200" dirty="0">
                <a:solidFill>
                  <a:schemeClr val="tx1"/>
                </a:solidFill>
                <a:latin typeface="+mj-lt"/>
                <a:cs typeface="+mj-lt"/>
              </a:rPr>
              <a:t>Result:</a:t>
            </a:r>
            <a:endParaRPr lang="en-US" altLang="en-US" sz="2200" dirty="0">
              <a:solidFill>
                <a:schemeClr val="tx1"/>
              </a:solidFill>
              <a:latin typeface="+mj-lt"/>
              <a:cs typeface="+mj-lt"/>
            </a:endParaRPr>
          </a:p>
          <a:p>
            <a:pPr>
              <a:lnSpc>
                <a:spcPct val="100000"/>
              </a:lnSpc>
              <a:spcBef>
                <a:spcPts val="1400"/>
              </a:spcBef>
            </a:pPr>
            <a:endParaRPr lang="en-US" altLang="en-US" sz="2200" dirty="0">
              <a:solidFill>
                <a:schemeClr val="tx1"/>
              </a:solidFill>
              <a:latin typeface="+mj-lt"/>
              <a:cs typeface="+mj-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5">
                    <a:lumMod val="75000"/>
                  </a:schemeClr>
                </a:solidFill>
                <a:latin typeface="Segoe Print" panose="02000600000000000000" charset="0"/>
                <a:cs typeface="Segoe Print" panose="02000600000000000000" charset="0"/>
              </a:rPr>
              <a:t>First Successful Ground Landing Date</a:t>
            </a:r>
            <a:endParaRPr lang="en-US" b="1" dirty="0">
              <a:solidFill>
                <a:schemeClr val="accent5">
                  <a:lumMod val="75000"/>
                </a:schemeClr>
              </a:solidFill>
              <a:latin typeface="Segoe Print" panose="02000600000000000000" charset="0"/>
              <a:cs typeface="Segoe Print" panose="02000600000000000000" charset="0"/>
            </a:endParaRPr>
          </a:p>
        </p:txBody>
      </p:sp>
      <p:pic>
        <p:nvPicPr>
          <p:cNvPr id="2" name="Picture 1" descr="Screenshot 2025-04-21 171521"/>
          <p:cNvPicPr>
            <a:picLocks noChangeAspect="1"/>
          </p:cNvPicPr>
          <p:nvPr/>
        </p:nvPicPr>
        <p:blipFill>
          <a:blip r:embed="rId2"/>
          <a:srcRect l="16753" b="15288"/>
          <a:stretch>
            <a:fillRect/>
          </a:stretch>
        </p:blipFill>
        <p:spPr>
          <a:xfrm>
            <a:off x="2404110" y="4286885"/>
            <a:ext cx="3691890" cy="133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14095" y="1707515"/>
            <a:ext cx="10443845" cy="4709795"/>
          </a:xfrm>
          <a:prstGeom prst="rect">
            <a:avLst/>
          </a:prstGeom>
        </p:spPr>
        <p:txBody>
          <a:bodyPr>
            <a:normAutofit/>
          </a:bodyPr>
          <a:lstStyle/>
          <a:p>
            <a:pPr marL="0" indent="0">
              <a:lnSpc>
                <a:spcPct val="100000"/>
              </a:lnSpc>
              <a:spcBef>
                <a:spcPts val="1400"/>
              </a:spcBef>
              <a:buNone/>
            </a:pPr>
            <a:r>
              <a:rPr lang="en-US" altLang="en-US" sz="2000">
                <a:solidFill>
                  <a:schemeClr val="accent3">
                    <a:lumMod val="25000"/>
                  </a:schemeClr>
                </a:solidFill>
                <a:latin typeface="Comic Sans MS" panose="030F0702030302020204" charset="0"/>
                <a:cs typeface="Comic Sans MS" panose="030F0702030302020204" charset="0"/>
              </a:rPr>
              <a:t>To evaluate the performance of SpaceX’s Falcon 9 v1.1 booster version, we analyzed the average payload mass it carried across all launches using this version.</a:t>
            </a:r>
            <a:endParaRPr lang="en-US" altLang="en-US" sz="2000">
              <a:solidFill>
                <a:schemeClr val="accent3">
                  <a:lumMod val="25000"/>
                </a:schemeClr>
              </a:solidFill>
              <a:latin typeface="Comic Sans MS" panose="030F0702030302020204" charset="0"/>
              <a:cs typeface="Comic Sans MS" panose="030F0702030302020204" charset="0"/>
            </a:endParaRPr>
          </a:p>
          <a:p>
            <a:pPr marL="0" indent="0">
              <a:lnSpc>
                <a:spcPct val="100000"/>
              </a:lnSpc>
              <a:spcBef>
                <a:spcPts val="1400"/>
              </a:spcBef>
              <a:buNone/>
            </a:pPr>
            <a:r>
              <a:rPr lang="en-US" altLang="en-US" sz="2000">
                <a:solidFill>
                  <a:schemeClr val="accent3">
                    <a:lumMod val="25000"/>
                  </a:schemeClr>
                </a:solidFill>
                <a:latin typeface="+mj-lt"/>
                <a:cs typeface="+mj-lt"/>
              </a:rPr>
              <a:t>Query used:</a:t>
            </a:r>
            <a:r>
              <a:rPr lang="en-US" altLang="en-US" sz="2000">
                <a:solidFill>
                  <a:srgbClr val="1C7DDB"/>
                </a:solidFill>
                <a:latin typeface="+mj-lt"/>
                <a:cs typeface="+mj-lt"/>
              </a:rPr>
              <a:t>%sql SELECT AVG(PAYLOAD_MASS__KG_) AS Average_payload FROM SPACEXTBL WHERE Booster_Version = 'F9 v1.1';</a:t>
            </a:r>
            <a:endParaRPr lang="en-US" altLang="en-US" sz="2000">
              <a:solidFill>
                <a:srgbClr val="1C7DDB"/>
              </a:solidFill>
              <a:latin typeface="+mj-lt"/>
              <a:cs typeface="+mj-lt"/>
            </a:endParaRPr>
          </a:p>
          <a:p>
            <a:pPr marL="0" indent="0">
              <a:lnSpc>
                <a:spcPct val="100000"/>
              </a:lnSpc>
              <a:spcBef>
                <a:spcPts val="1400"/>
              </a:spcBef>
              <a:buNone/>
            </a:pPr>
            <a:r>
              <a:rPr lang="en-US" altLang="en-US" sz="2000">
                <a:solidFill>
                  <a:schemeClr val="accent3">
                    <a:lumMod val="25000"/>
                  </a:schemeClr>
                </a:solidFill>
                <a:latin typeface="+mj-lt"/>
                <a:cs typeface="+mj-lt"/>
              </a:rPr>
              <a:t>Result:</a:t>
            </a:r>
            <a:endParaRPr lang="en-US" altLang="en-US" sz="2000">
              <a:solidFill>
                <a:schemeClr val="accent3">
                  <a:lumMod val="25000"/>
                </a:schemeClr>
              </a:solidFill>
              <a:latin typeface="+mj-lt"/>
              <a:cs typeface="+mj-lt"/>
            </a:endParaRPr>
          </a:p>
          <a:p>
            <a:pPr marL="0" indent="0">
              <a:lnSpc>
                <a:spcPct val="100000"/>
              </a:lnSpc>
              <a:spcBef>
                <a:spcPts val="1400"/>
              </a:spcBef>
              <a:buNone/>
            </a:pPr>
            <a:endParaRPr lang="en-US" altLang="en-US" sz="2000">
              <a:solidFill>
                <a:schemeClr val="accent3">
                  <a:lumMod val="25000"/>
                </a:schemeClr>
              </a:solidFill>
              <a:latin typeface="+mj-lt"/>
              <a:cs typeface="+mj-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accent5">
                    <a:lumMod val="75000"/>
                  </a:schemeClr>
                </a:solidFill>
                <a:latin typeface="Segoe Print" panose="02000600000000000000" charset="0"/>
                <a:cs typeface="Segoe Print" panose="02000600000000000000" charset="0"/>
              </a:rPr>
              <a:t>Average Payload Mass by F9 v1.1</a:t>
            </a:r>
            <a:endParaRPr lang="en-US" sz="4400" dirty="0">
              <a:solidFill>
                <a:schemeClr val="accent5">
                  <a:lumMod val="75000"/>
                </a:schemeClr>
              </a:solidFill>
              <a:latin typeface="Segoe Print" panose="02000600000000000000" charset="0"/>
              <a:cs typeface="Segoe Print" panose="02000600000000000000" charset="0"/>
            </a:endParaRPr>
          </a:p>
        </p:txBody>
      </p:sp>
      <p:pic>
        <p:nvPicPr>
          <p:cNvPr id="12" name="Picture 11"/>
          <p:cNvPicPr>
            <a:picLocks noChangeAspect="1"/>
          </p:cNvPicPr>
          <p:nvPr/>
        </p:nvPicPr>
        <p:blipFill>
          <a:blip r:embed="rId2"/>
          <a:stretch>
            <a:fillRect/>
          </a:stretch>
        </p:blipFill>
        <p:spPr>
          <a:xfrm>
            <a:off x="1348105" y="3786505"/>
            <a:ext cx="4484370" cy="11880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68350" y="1632585"/>
            <a:ext cx="10059670" cy="4458970"/>
          </a:xfrm>
          <a:prstGeom prst="rect">
            <a:avLst/>
          </a:prstGeom>
        </p:spPr>
        <p:txBody>
          <a:bodyPr lIns="91440" tIns="45720" rIns="91440" bIns="45720" anchor="t">
            <a:normAutofit/>
          </a:bodyPr>
          <a:lstStyle/>
          <a:p>
            <a:pPr marL="0" indent="0">
              <a:lnSpc>
                <a:spcPct val="100000"/>
              </a:lnSpc>
              <a:spcBef>
                <a:spcPts val="1400"/>
              </a:spcBef>
              <a:buNone/>
            </a:pPr>
            <a:r>
              <a:rPr lang="en-US" altLang="en-US" sz="2200">
                <a:solidFill>
                  <a:schemeClr val="accent3">
                    <a:lumMod val="25000"/>
                  </a:schemeClr>
                </a:solidFill>
                <a:latin typeface="Comic Sans MS" panose="030F0702030302020204" charset="0"/>
                <a:cs typeface="Comic Sans MS" panose="030F0702030302020204" charset="0"/>
              </a:rPr>
              <a:t>To show which booster versions successfully landed on drone ships with payloads between 4000–6000 kg, highlighting their reliability and performance under moderate payload conditions.</a:t>
            </a:r>
            <a:endParaRPr lang="en-US" altLang="en-US" sz="2200">
              <a:solidFill>
                <a:schemeClr val="accent3">
                  <a:lumMod val="25000"/>
                </a:schemeClr>
              </a:solidFill>
              <a:latin typeface="Comic Sans MS" panose="030F0702030302020204" charset="0"/>
              <a:cs typeface="Comic Sans MS" panose="030F070203030202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Query used</a:t>
            </a:r>
            <a:r>
              <a:rPr lang="en-US" sz="2200" dirty="0">
                <a:solidFill>
                  <a:srgbClr val="1C7DDB"/>
                </a:solidFill>
                <a:latin typeface="Calibri Light" panose="020F0302020204030204" charset="0"/>
                <a:cs typeface="Calibri Light" panose="020F0302020204030204" charset="0"/>
              </a:rPr>
              <a:t>:</a:t>
            </a:r>
            <a:r>
              <a:rPr lang="en-US" altLang="en-US" sz="2200" dirty="0">
                <a:solidFill>
                  <a:srgbClr val="1C7DDB"/>
                </a:solidFill>
                <a:latin typeface="Calibri Light" panose="020F0302020204030204" charset="0"/>
                <a:cs typeface="Calibri Light" panose="020F0302020204030204" charset="0"/>
              </a:rPr>
              <a:t>%sql SELECT DISTINCT "Booster_Version" FROM </a:t>
            </a:r>
            <a:r>
              <a:rPr lang="en-US" altLang="en-US" sz="2200" dirty="0">
                <a:solidFill>
                  <a:srgbClr val="1C7DDB"/>
                </a:solidFill>
                <a:latin typeface="Calibri Light" panose="020F0302020204030204" charset="0"/>
                <a:cs typeface="Calibri Light" panose="020F0302020204030204" charset="0"/>
                <a:sym typeface="+mn-ea"/>
              </a:rPr>
              <a:t>     SPACEXTBL </a:t>
            </a:r>
            <a:r>
              <a:rPr lang="en-US" altLang="en-US" sz="2200" dirty="0">
                <a:solidFill>
                  <a:srgbClr val="1C7DDB"/>
                </a:solidFill>
                <a:latin typeface="Calibri Light" panose="020F0302020204030204" charset="0"/>
                <a:cs typeface="Calibri Light" panose="020F0302020204030204" charset="0"/>
              </a:rPr>
              <a:t>WHERE "Landing_Outcome" = 'Success' AND "Landing_Type" LIKE '%ASDS%' AND "Payload_Mass_kg_" &gt; 4000 </a:t>
            </a:r>
            <a:r>
              <a:rPr lang="en-US" altLang="en-US" sz="2200">
                <a:solidFill>
                  <a:srgbClr val="1C7DDB"/>
                </a:solidFill>
                <a:latin typeface="Calibri Light" panose="020F0302020204030204" charset="0"/>
                <a:cs typeface="Calibri Light" panose="020F0302020204030204" charset="0"/>
              </a:rPr>
              <a:t>AND "Payload_Mass_kg_" &lt; 6000;</a:t>
            </a:r>
            <a:endParaRPr lang="en-US" altLang="en-US" sz="2200">
              <a:solidFill>
                <a:srgbClr val="0948CB"/>
              </a:solidFill>
              <a:latin typeface="Calibri Light" panose="020F0302020204030204" charset="0"/>
              <a:cs typeface="Calibri Light" panose="020F0302020204030204" charset="0"/>
            </a:endParaRPr>
          </a:p>
          <a:p>
            <a:pPr marL="0" indent="0">
              <a:lnSpc>
                <a:spcPct val="100000"/>
              </a:lnSpc>
              <a:spcBef>
                <a:spcPts val="1400"/>
              </a:spcBef>
              <a:buNone/>
            </a:pPr>
            <a:r>
              <a:rPr lang="en-US" altLang="en-US" sz="2200">
                <a:solidFill>
                  <a:srgbClr val="121619"/>
                </a:solidFill>
                <a:latin typeface="Calibri Light" panose="020F0302020204030204" charset="0"/>
                <a:cs typeface="Calibri Light" panose="020F0302020204030204" charset="0"/>
              </a:rPr>
              <a:t>Result:</a:t>
            </a:r>
            <a:endParaRPr lang="en-US" altLang="en-US" sz="2200">
              <a:solidFill>
                <a:srgbClr val="121619"/>
              </a:solidFill>
              <a:latin typeface="Calibri Light" panose="020F0302020204030204" charset="0"/>
              <a:cs typeface="Calibri Light" panose="020F0302020204030204" charset="0"/>
            </a:endParaRPr>
          </a:p>
          <a:p>
            <a:pPr>
              <a:lnSpc>
                <a:spcPct val="100000"/>
              </a:lnSpc>
              <a:spcBef>
                <a:spcPts val="1400"/>
              </a:spcBef>
            </a:pPr>
            <a:endParaRPr lang="en-US" altLang="en-US" sz="2200">
              <a:solidFill>
                <a:srgbClr val="121619"/>
              </a:solidFill>
              <a:latin typeface="Calibri Light" panose="020F0302020204030204" charset="0"/>
              <a:cs typeface="Calibri Light" panose="020F030202020403020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chemeClr val="accent5">
                    <a:lumMod val="75000"/>
                  </a:schemeClr>
                </a:solidFill>
                <a:latin typeface="Segoe Print" panose="02000600000000000000" charset="0"/>
                <a:cs typeface="Segoe Print" panose="02000600000000000000" charset="0"/>
              </a:rPr>
              <a:t>Successful Drone Ship Landing with Payload between 4000 and 6000</a:t>
            </a:r>
            <a:endParaRPr lang="en-US" sz="2800" b="1" dirty="0">
              <a:solidFill>
                <a:schemeClr val="accent5">
                  <a:lumMod val="75000"/>
                </a:schemeClr>
              </a:solidFill>
              <a:latin typeface="Segoe Print" panose="02000600000000000000" charset="0"/>
              <a:cs typeface="Segoe Print" panose="02000600000000000000" charset="0"/>
            </a:endParaRPr>
          </a:p>
        </p:txBody>
      </p:sp>
      <p:pic>
        <p:nvPicPr>
          <p:cNvPr id="2" name="Picture 1"/>
          <p:cNvPicPr>
            <a:picLocks noChangeAspect="1"/>
          </p:cNvPicPr>
          <p:nvPr/>
        </p:nvPicPr>
        <p:blipFill>
          <a:blip r:embed="rId2"/>
          <a:stretch>
            <a:fillRect/>
          </a:stretch>
        </p:blipFill>
        <p:spPr>
          <a:xfrm>
            <a:off x="1978660" y="4220845"/>
            <a:ext cx="2330450" cy="19856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41070" y="1370965"/>
            <a:ext cx="10516870" cy="492188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400" i="1" dirty="0">
                <a:solidFill>
                  <a:schemeClr val="accent3">
                    <a:lumMod val="25000"/>
                  </a:schemeClr>
                </a:solidFill>
                <a:latin typeface="Comic Sans MS" panose="030F0702030302020204" charset="0"/>
                <a:cs typeface="Comic Sans MS" panose="030F0702030302020204" charset="0"/>
              </a:rPr>
              <a:t>Summary of methodologies</a:t>
            </a:r>
            <a:endParaRPr lang="en-US" sz="2400" i="1" dirty="0">
              <a:solidFill>
                <a:schemeClr val="accent3">
                  <a:lumMod val="25000"/>
                </a:schemeClr>
              </a:solidFill>
              <a:latin typeface="Comic Sans MS" panose="030F0702030302020204" charset="0"/>
              <a:cs typeface="Comic Sans MS" panose="030F0702030302020204" charset="0"/>
            </a:endParaRPr>
          </a:p>
          <a:p>
            <a:pPr marL="0" indent="0">
              <a:lnSpc>
                <a:spcPct val="100000"/>
              </a:lnSpc>
              <a:spcBef>
                <a:spcPts val="1400"/>
              </a:spcBef>
              <a:buNone/>
            </a:pPr>
            <a:r>
              <a:rPr lang="en-US" altLang="en-US" sz="2400" dirty="0">
                <a:solidFill>
                  <a:schemeClr val="accent3">
                    <a:lumMod val="25000"/>
                  </a:schemeClr>
                </a:solidFill>
                <a:latin typeface="Calibri Light" panose="020F0302020204030204" charset="0"/>
                <a:cs typeface="Calibri Light" panose="020F0302020204030204" charset="0"/>
              </a:rPr>
              <a:t>This study utilizes historical launch data from the </a:t>
            </a:r>
            <a:r>
              <a:rPr lang="en-US" altLang="en-US" sz="2400" i="1" dirty="0">
                <a:solidFill>
                  <a:schemeClr val="accent3">
                    <a:lumMod val="25000"/>
                  </a:schemeClr>
                </a:solidFill>
                <a:latin typeface="Comic Sans MS" panose="030F0702030302020204" charset="0"/>
                <a:cs typeface="Comic Sans MS" panose="030F0702030302020204" charset="0"/>
              </a:rPr>
              <a:t>SpaceX</a:t>
            </a:r>
            <a:r>
              <a:rPr lang="en-US" altLang="en-US" sz="2400" b="1" i="1" dirty="0">
                <a:solidFill>
                  <a:schemeClr val="accent3">
                    <a:lumMod val="25000"/>
                  </a:schemeClr>
                </a:solidFill>
                <a:latin typeface="Comic Sans MS" panose="030F0702030302020204" charset="0"/>
                <a:cs typeface="Comic Sans MS" panose="030F0702030302020204" charset="0"/>
              </a:rPr>
              <a:t> </a:t>
            </a:r>
            <a:r>
              <a:rPr lang="en-US" altLang="en-US" sz="2400" dirty="0">
                <a:solidFill>
                  <a:schemeClr val="accent3">
                    <a:lumMod val="25000"/>
                  </a:schemeClr>
                </a:solidFill>
                <a:latin typeface="Calibri Light" panose="020F0302020204030204" charset="0"/>
                <a:cs typeface="Calibri Light" panose="020F0302020204030204" charset="0"/>
              </a:rPr>
              <a:t>REST API to predict the success of </a:t>
            </a:r>
            <a:r>
              <a:rPr lang="en-US" altLang="en-US" sz="2400" i="1" dirty="0">
                <a:solidFill>
                  <a:schemeClr val="accent3">
                    <a:lumMod val="25000"/>
                  </a:schemeClr>
                </a:solidFill>
                <a:latin typeface="Comic Sans MS" panose="030F0702030302020204" charset="0"/>
                <a:cs typeface="Comic Sans MS" panose="030F0702030302020204" charset="0"/>
              </a:rPr>
              <a:t>Falcon 9</a:t>
            </a:r>
            <a:r>
              <a:rPr lang="en-US" altLang="en-US" sz="2400" b="1" i="1" dirty="0">
                <a:solidFill>
                  <a:schemeClr val="accent3">
                    <a:lumMod val="25000"/>
                  </a:schemeClr>
                </a:solidFill>
                <a:latin typeface="Comic Sans MS" panose="030F0702030302020204" charset="0"/>
                <a:cs typeface="Comic Sans MS" panose="030F0702030302020204" charset="0"/>
              </a:rPr>
              <a:t> </a:t>
            </a:r>
            <a:r>
              <a:rPr lang="en-US" altLang="en-US" sz="2400" i="1" dirty="0">
                <a:solidFill>
                  <a:schemeClr val="accent3">
                    <a:lumMod val="25000"/>
                  </a:schemeClr>
                </a:solidFill>
                <a:latin typeface="Comic Sans MS" panose="030F0702030302020204" charset="0"/>
                <a:cs typeface="Comic Sans MS" panose="030F0702030302020204" charset="0"/>
              </a:rPr>
              <a:t>stage 1</a:t>
            </a:r>
            <a:r>
              <a:rPr lang="en-US" altLang="en-US" sz="2400" b="1" i="1" dirty="0">
                <a:solidFill>
                  <a:schemeClr val="accent3">
                    <a:lumMod val="25000"/>
                  </a:schemeClr>
                </a:solidFill>
                <a:latin typeface="Comic Sans MS" panose="030F0702030302020204" charset="0"/>
                <a:cs typeface="Comic Sans MS" panose="030F0702030302020204" charset="0"/>
              </a:rPr>
              <a:t> </a:t>
            </a:r>
            <a:r>
              <a:rPr lang="en-US" altLang="en-US" sz="2400" dirty="0">
                <a:solidFill>
                  <a:schemeClr val="accent3">
                    <a:lumMod val="25000"/>
                  </a:schemeClr>
                </a:solidFill>
                <a:latin typeface="Calibri Light" panose="020F0302020204030204" charset="0"/>
                <a:cs typeface="Calibri Light" panose="020F0302020204030204" charset="0"/>
              </a:rPr>
              <a:t>landings. Data preprocessing was performed before training multiple machine learning models, including Logistic Regression, K-Nearest Neighbors (KNN), Decision Tree, and Support Vector Machine (SVM). These models were evaluated based on their accuracy in predicting landing success.</a:t>
            </a:r>
            <a:endParaRPr lang="en-US" altLang="en-US" sz="2400" dirty="0">
              <a:solidFill>
                <a:schemeClr val="accent3">
                  <a:lumMod val="25000"/>
                </a:schemeClr>
              </a:solidFill>
              <a:latin typeface="Calibri Light" panose="020F0302020204030204" charset="0"/>
              <a:cs typeface="Calibri Light" panose="020F0302020204030204" charset="0"/>
            </a:endParaRPr>
          </a:p>
          <a:p>
            <a:pPr>
              <a:lnSpc>
                <a:spcPct val="100000"/>
              </a:lnSpc>
              <a:spcBef>
                <a:spcPts val="1400"/>
              </a:spcBef>
              <a:buFont typeface="Arial" panose="020B0604020202020204" pitchFamily="34" charset="0"/>
              <a:buChar char="•"/>
            </a:pPr>
            <a:r>
              <a:rPr lang="en-US" sz="2400" i="1" dirty="0">
                <a:solidFill>
                  <a:schemeClr val="accent3">
                    <a:lumMod val="25000"/>
                  </a:schemeClr>
                </a:solidFill>
                <a:latin typeface="+mn-ea"/>
                <a:cs typeface="+mn-ea"/>
              </a:rPr>
              <a:t>Summary of all results</a:t>
            </a:r>
            <a:endParaRPr lang="en-US" sz="2400" i="1" dirty="0">
              <a:solidFill>
                <a:schemeClr val="accent3">
                  <a:lumMod val="25000"/>
                </a:schemeClr>
              </a:solidFill>
              <a:latin typeface="+mn-ea"/>
              <a:cs typeface="+mn-ea"/>
            </a:endParaRPr>
          </a:p>
          <a:p>
            <a:pPr marL="0" indent="0">
              <a:lnSpc>
                <a:spcPct val="100000"/>
              </a:lnSpc>
              <a:spcBef>
                <a:spcPts val="1400"/>
              </a:spcBef>
              <a:buNone/>
            </a:pPr>
            <a:r>
              <a:rPr lang="en-US" altLang="en-US" sz="2400" dirty="0">
                <a:solidFill>
                  <a:schemeClr val="accent3">
                    <a:lumMod val="25000"/>
                  </a:schemeClr>
                </a:solidFill>
                <a:latin typeface="Calibri Light" panose="020F0302020204030204" charset="0"/>
                <a:cs typeface="Calibri Light" panose="020F0302020204030204" charset="0"/>
              </a:rPr>
              <a:t>The </a:t>
            </a:r>
            <a:r>
              <a:rPr lang="en-US" altLang="en-US" sz="2400" i="1" dirty="0">
                <a:solidFill>
                  <a:schemeClr val="accent3">
                    <a:lumMod val="25000"/>
                  </a:schemeClr>
                </a:solidFill>
                <a:latin typeface="Calibri Light" panose="020F0302020204030204" charset="0"/>
                <a:cs typeface="Calibri Light" panose="020F0302020204030204" charset="0"/>
              </a:rPr>
              <a:t>Logistic Regression and KNN models</a:t>
            </a:r>
            <a:r>
              <a:rPr lang="en-US" altLang="en-US" sz="2400" dirty="0">
                <a:solidFill>
                  <a:schemeClr val="accent3">
                    <a:lumMod val="25000"/>
                  </a:schemeClr>
                </a:solidFill>
                <a:latin typeface="Calibri Light" panose="020F0302020204030204" charset="0"/>
                <a:cs typeface="Calibri Light" panose="020F0302020204030204" charset="0"/>
              </a:rPr>
              <a:t> all achieved an accuracy of 94%, while the </a:t>
            </a:r>
            <a:r>
              <a:rPr lang="en-US" altLang="en-US" sz="2400" i="1" dirty="0">
                <a:solidFill>
                  <a:schemeClr val="accent3">
                    <a:lumMod val="25000"/>
                  </a:schemeClr>
                </a:solidFill>
                <a:latin typeface="Calibri Light" panose="020F0302020204030204" charset="0"/>
                <a:cs typeface="Calibri Light" panose="020F0302020204030204" charset="0"/>
              </a:rPr>
              <a:t>SVM </a:t>
            </a:r>
            <a:r>
              <a:rPr lang="en-US" altLang="en-US" sz="2400" dirty="0">
                <a:solidFill>
                  <a:schemeClr val="accent3">
                    <a:lumMod val="25000"/>
                  </a:schemeClr>
                </a:solidFill>
                <a:latin typeface="Calibri Light" panose="020F0302020204030204" charset="0"/>
                <a:cs typeface="Calibri Light" panose="020F0302020204030204" charset="0"/>
              </a:rPr>
              <a:t>model and </a:t>
            </a:r>
            <a:r>
              <a:rPr lang="en-US" altLang="en-US" sz="2400" dirty="0">
                <a:solidFill>
                  <a:schemeClr val="accent3">
                    <a:lumMod val="25000"/>
                  </a:schemeClr>
                </a:solidFill>
                <a:latin typeface="Calibri Light" panose="020F0302020204030204" charset="0"/>
                <a:cs typeface="Calibri Light" panose="020F0302020204030204" charset="0"/>
                <a:sym typeface="+mn-ea"/>
              </a:rPr>
              <a:t> </a:t>
            </a:r>
            <a:r>
              <a:rPr lang="en-US" altLang="en-US" sz="2400" i="1" dirty="0">
                <a:solidFill>
                  <a:schemeClr val="accent3">
                    <a:lumMod val="25000"/>
                  </a:schemeClr>
                </a:solidFill>
                <a:latin typeface="Calibri Light" panose="020F0302020204030204" charset="0"/>
                <a:cs typeface="Calibri Light" panose="020F0302020204030204" charset="0"/>
                <a:sym typeface="+mn-ea"/>
              </a:rPr>
              <a:t>Decision Tree </a:t>
            </a:r>
            <a:r>
              <a:rPr lang="en-US" altLang="en-US" sz="2400" dirty="0">
                <a:solidFill>
                  <a:schemeClr val="accent3">
                    <a:lumMod val="25000"/>
                  </a:schemeClr>
                </a:solidFill>
                <a:latin typeface="Calibri Light" panose="020F0302020204030204" charset="0"/>
                <a:cs typeface="Calibri Light" panose="020F0302020204030204" charset="0"/>
              </a:rPr>
              <a:t>performed slightly worse, with 88% accuracy. Analysis identified Launch Site, Payload Mass, and Orbit as the most important predictors of landing success. Future improvements could incorporate weather conditions and real-time telemetry data to enhance predictive performance.</a:t>
            </a:r>
            <a:endParaRPr lang="en-US" altLang="en-US" sz="2400" dirty="0">
              <a:solidFill>
                <a:schemeClr val="accent3">
                  <a:lumMod val="25000"/>
                </a:schemeClr>
              </a:solidFill>
              <a:latin typeface="Calibri Light" panose="020F0302020204030204" charset="0"/>
              <a:cs typeface="Calibri Light" panose="020F0302020204030204" charset="0"/>
            </a:endParaRPr>
          </a:p>
        </p:txBody>
      </p:sp>
      <p:sp>
        <p:nvSpPr>
          <p:cNvPr id="19" name="Title 1"/>
          <p:cNvSpPr txBox="1"/>
          <p:nvPr/>
        </p:nvSpPr>
        <p:spPr>
          <a:xfrm>
            <a:off x="695716" y="61294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dirty="0">
                <a:solidFill>
                  <a:srgbClr val="0070C0"/>
                </a:solidFill>
                <a:latin typeface="Segoe Print" panose="02000600000000000000" charset="0"/>
                <a:cs typeface="Segoe Print" panose="02000600000000000000" charset="0"/>
              </a:rPr>
              <a:t>Executive Summary</a:t>
            </a:r>
            <a:endParaRPr lang="en-US" sz="4800" dirty="0">
              <a:solidFill>
                <a:srgbClr val="0070C0"/>
              </a:solidFill>
              <a:latin typeface="Segoe Print" panose="02000600000000000000" charset="0"/>
              <a:cs typeface="Segoe Print" panose="02000600000000000000"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53110" y="1587500"/>
            <a:ext cx="10045700" cy="4888865"/>
          </a:xfrm>
          <a:prstGeom prst="rect">
            <a:avLst/>
          </a:prstGeom>
        </p:spPr>
        <p:txBody>
          <a:bodyPr>
            <a:normAutofit/>
          </a:bodyPr>
          <a:lstStyle/>
          <a:p>
            <a:pPr marL="0" indent="0">
              <a:lnSpc>
                <a:spcPct val="100000"/>
              </a:lnSpc>
              <a:spcBef>
                <a:spcPts val="1400"/>
              </a:spcBef>
              <a:buNone/>
            </a:pPr>
            <a:r>
              <a:rPr lang="en-US" altLang="en-US" sz="2200">
                <a:solidFill>
                  <a:schemeClr val="accent3">
                    <a:lumMod val="25000"/>
                  </a:schemeClr>
                </a:solidFill>
                <a:latin typeface="Comic Sans MS" panose="030F0702030302020204" charset="0"/>
                <a:cs typeface="Comic Sans MS" panose="030F0702030302020204" charset="0"/>
              </a:rPr>
              <a:t>This query summarizes how many SpaceX missions succeeded or failed, helping assess overall launch reliability and support further analysis.</a:t>
            </a:r>
            <a:endParaRPr lang="en-US" altLang="en-US" sz="2200">
              <a:solidFill>
                <a:schemeClr val="accent3">
                  <a:lumMod val="25000"/>
                </a:schemeClr>
              </a:solidFill>
              <a:latin typeface="Comic Sans MS" panose="030F0702030302020204" charset="0"/>
              <a:cs typeface="Comic Sans MS" panose="030F0702030302020204" charset="0"/>
            </a:endParaRPr>
          </a:p>
          <a:p>
            <a:pPr marL="0" indent="0">
              <a:lnSpc>
                <a:spcPct val="100000"/>
              </a:lnSpc>
              <a:spcBef>
                <a:spcPts val="1400"/>
              </a:spcBef>
              <a:buNone/>
            </a:pPr>
            <a:r>
              <a:rPr lang="en-US" sz="2200">
                <a:solidFill>
                  <a:schemeClr val="accent3">
                    <a:lumMod val="25000"/>
                  </a:schemeClr>
                </a:solidFill>
                <a:latin typeface="Calibri Light" panose="020F0302020204030204" charset="0"/>
                <a:cs typeface="Calibri Light" panose="020F0302020204030204" charset="0"/>
              </a:rPr>
              <a:t>Query used:</a:t>
            </a:r>
            <a:r>
              <a:rPr lang="en-US" altLang="en-US" sz="2200">
                <a:solidFill>
                  <a:srgbClr val="1C7DDB"/>
                </a:solidFill>
                <a:latin typeface="Calibri Light" panose="020F0302020204030204" charset="0"/>
                <a:cs typeface="Calibri Light" panose="020F0302020204030204" charset="0"/>
              </a:rPr>
              <a:t>%sql SELECT  Mission_Outcome, COUNT(*) AS Total_count FROM SPACEXTBL GROUP BY Mission_Outcome;</a:t>
            </a:r>
            <a:endParaRPr lang="en-US" altLang="en-US" sz="2200">
              <a:solidFill>
                <a:srgbClr val="0948CB"/>
              </a:solidFill>
              <a:latin typeface="Calibri Light" panose="020F0302020204030204" charset="0"/>
              <a:cs typeface="Calibri Light" panose="020F0302020204030204" charset="0"/>
            </a:endParaRPr>
          </a:p>
          <a:p>
            <a:pPr marL="0" indent="0">
              <a:lnSpc>
                <a:spcPct val="100000"/>
              </a:lnSpc>
              <a:spcBef>
                <a:spcPts val="1400"/>
              </a:spcBef>
              <a:buNone/>
            </a:pPr>
            <a:r>
              <a:rPr lang="en-US" altLang="en-US" sz="2200">
                <a:solidFill>
                  <a:schemeClr val="tx1"/>
                </a:solidFill>
                <a:latin typeface="Calibri Light" panose="020F0302020204030204" charset="0"/>
                <a:cs typeface="Calibri Light" panose="020F0302020204030204" charset="0"/>
              </a:rPr>
              <a:t>Result:</a:t>
            </a:r>
            <a:endParaRPr lang="en-US" altLang="en-US" sz="2200">
              <a:solidFill>
                <a:schemeClr val="tx1"/>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chemeClr val="accent5">
                    <a:lumMod val="75000"/>
                  </a:schemeClr>
                </a:solidFill>
                <a:latin typeface="Segoe Print" panose="02000600000000000000" charset="0"/>
                <a:cs typeface="Segoe Print" panose="02000600000000000000" charset="0"/>
              </a:rPr>
              <a:t>Total Number of Successful and Failure Mission Outcomes</a:t>
            </a:r>
            <a:endParaRPr lang="en-US" sz="2800" b="1" dirty="0">
              <a:solidFill>
                <a:schemeClr val="accent5">
                  <a:lumMod val="75000"/>
                </a:schemeClr>
              </a:solidFill>
              <a:latin typeface="Segoe Print" panose="02000600000000000000" charset="0"/>
              <a:cs typeface="Segoe Print" panose="02000600000000000000" charset="0"/>
            </a:endParaRPr>
          </a:p>
        </p:txBody>
      </p:sp>
      <p:pic>
        <p:nvPicPr>
          <p:cNvPr id="2" name="Picture 1" descr="Screenshot 2025-04-23 055144"/>
          <p:cNvPicPr>
            <a:picLocks noChangeAspect="1"/>
          </p:cNvPicPr>
          <p:nvPr/>
        </p:nvPicPr>
        <p:blipFill>
          <a:blip r:embed="rId2"/>
          <a:srcRect l="9162"/>
          <a:stretch>
            <a:fillRect/>
          </a:stretch>
        </p:blipFill>
        <p:spPr>
          <a:xfrm>
            <a:off x="1846580" y="3676650"/>
            <a:ext cx="6214110" cy="27501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altLang="en-US" sz="2200" dirty="0">
                <a:solidFill>
                  <a:schemeClr val="accent3">
                    <a:lumMod val="25000"/>
                  </a:schemeClr>
                </a:solidFill>
                <a:latin typeface="Comic Sans MS" panose="030F0702030302020204" charset="0"/>
                <a:cs typeface="Comic Sans MS" panose="030F0702030302020204" charset="0"/>
              </a:rPr>
              <a:t>This query identifies the booster versions that carried the maximum payload mass, highlighting SpaceX's most capable launch configurations and overall payload capacity.</a:t>
            </a:r>
            <a:endParaRPr lang="en-US" altLang="en-US" sz="2200" dirty="0">
              <a:solidFill>
                <a:schemeClr val="accent3">
                  <a:lumMod val="25000"/>
                </a:schemeClr>
              </a:solidFill>
              <a:latin typeface="Comic Sans MS" panose="030F0702030302020204" charset="0"/>
              <a:cs typeface="Comic Sans MS" panose="030F0702030302020204" charset="0"/>
            </a:endParaRPr>
          </a:p>
          <a:p>
            <a:pPr marL="0" indent="0">
              <a:lnSpc>
                <a:spcPct val="100000"/>
              </a:lnSpc>
              <a:spcBef>
                <a:spcPts val="1400"/>
              </a:spcBef>
              <a:buNone/>
            </a:pPr>
            <a:r>
              <a:rPr lang="en-US" altLang="en-US" sz="2200" dirty="0">
                <a:solidFill>
                  <a:schemeClr val="accent3">
                    <a:lumMod val="25000"/>
                  </a:schemeClr>
                </a:solidFill>
                <a:latin typeface="Calibri Light" panose="020F0302020204030204" charset="0"/>
                <a:cs typeface="Calibri Light" panose="020F0302020204030204" charset="0"/>
              </a:rPr>
              <a:t>Query used:</a:t>
            </a:r>
            <a:r>
              <a:rPr lang="en-US" altLang="en-US" sz="2200" dirty="0">
                <a:solidFill>
                  <a:srgbClr val="1C7DDB"/>
                </a:solidFill>
                <a:latin typeface="Calibri Light" panose="020F0302020204030204" charset="0"/>
                <a:cs typeface="Calibri Light" panose="020F0302020204030204" charset="0"/>
              </a:rPr>
              <a:t>%sql SELECT Booster_Version FROM SPACEXTBL WHERE payload =(SELECT MAX(payload) FROM SPACEXTBL);</a:t>
            </a:r>
            <a:endParaRPr lang="en-US" altLang="en-US" sz="2200" dirty="0">
              <a:solidFill>
                <a:srgbClr val="1C7DDB"/>
              </a:solidFill>
              <a:latin typeface="Calibri Light" panose="020F0302020204030204" charset="0"/>
              <a:cs typeface="Calibri Light" panose="020F0302020204030204" charset="0"/>
            </a:endParaRPr>
          </a:p>
          <a:p>
            <a:pPr marL="0" indent="0">
              <a:lnSpc>
                <a:spcPct val="100000"/>
              </a:lnSpc>
              <a:spcBef>
                <a:spcPts val="1400"/>
              </a:spcBef>
              <a:buNone/>
            </a:pPr>
            <a:r>
              <a:rPr lang="en-US" altLang="en-US" sz="2200" dirty="0">
                <a:solidFill>
                  <a:schemeClr val="accent3">
                    <a:lumMod val="25000"/>
                  </a:schemeClr>
                </a:solidFill>
                <a:latin typeface="Calibri Light" panose="020F0302020204030204" charset="0"/>
                <a:cs typeface="Calibri Light" panose="020F0302020204030204" charset="0"/>
              </a:rPr>
              <a:t>Result:</a:t>
            </a:r>
            <a:endParaRPr lang="en-US" altLang="en-US" sz="2200" dirty="0">
              <a:solidFill>
                <a:schemeClr val="accent3">
                  <a:lumMod val="25000"/>
                </a:schemeClr>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5">
                    <a:lumMod val="75000"/>
                  </a:schemeClr>
                </a:solidFill>
                <a:latin typeface="Segoe Print" panose="02000600000000000000" charset="0"/>
                <a:cs typeface="Segoe Print" panose="02000600000000000000" charset="0"/>
              </a:rPr>
              <a:t>Boosters Carried Maximum Payload</a:t>
            </a:r>
            <a:endParaRPr lang="en-US" dirty="0">
              <a:solidFill>
                <a:schemeClr val="accent5">
                  <a:lumMod val="75000"/>
                </a:schemeClr>
              </a:solidFill>
              <a:latin typeface="Segoe Print" panose="02000600000000000000" charset="0"/>
              <a:cs typeface="Segoe Print" panose="02000600000000000000" charset="0"/>
            </a:endParaRPr>
          </a:p>
        </p:txBody>
      </p:sp>
      <p:pic>
        <p:nvPicPr>
          <p:cNvPr id="2" name="Picture 1" descr="Screenshot 2025-04-23 060517"/>
          <p:cNvPicPr>
            <a:picLocks noChangeAspect="1"/>
          </p:cNvPicPr>
          <p:nvPr/>
        </p:nvPicPr>
        <p:blipFill>
          <a:blip r:embed="rId2"/>
          <a:srcRect l="22107" b="20750"/>
          <a:stretch>
            <a:fillRect/>
          </a:stretch>
        </p:blipFill>
        <p:spPr>
          <a:xfrm>
            <a:off x="1518285" y="4441825"/>
            <a:ext cx="3046730" cy="12045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521335" y="1423035"/>
            <a:ext cx="11149965" cy="5227955"/>
          </a:xfrm>
          <a:prstGeom prst="rect">
            <a:avLst/>
          </a:prstGeom>
        </p:spPr>
        <p:txBody>
          <a:bodyPr lIns="91440" tIns="45720" rIns="91440" bIns="45720" anchor="t">
            <a:normAutofit/>
          </a:bodyPr>
          <a:lstStyle/>
          <a:p>
            <a:pPr marL="0" indent="0">
              <a:lnSpc>
                <a:spcPct val="100000"/>
              </a:lnSpc>
              <a:spcBef>
                <a:spcPts val="1400"/>
              </a:spcBef>
              <a:buNone/>
            </a:pPr>
            <a:r>
              <a:rPr lang="en-US" altLang="en-US" sz="1800" dirty="0">
                <a:solidFill>
                  <a:srgbClr val="121619"/>
                </a:solidFill>
                <a:latin typeface="Comic Sans MS" panose="030F0702030302020204" charset="0"/>
                <a:cs typeface="Comic Sans MS" panose="030F0702030302020204" charset="0"/>
              </a:rPr>
              <a:t>This query retrieves details of failed Falcon 9 drone ship landings in 2015, showing the month, booster version, and launch site. It helps identify trends in failure patterns across months and booster types, providing insights into early reusability challenges. Month names are manually mapped due to SQLite's limitations</a:t>
            </a:r>
            <a:r>
              <a:rPr lang="en-US" altLang="en-US" sz="2400" dirty="0">
                <a:solidFill>
                  <a:srgbClr val="121619"/>
                </a:solidFill>
                <a:latin typeface="Comic Sans MS" panose="030F0702030302020204" charset="0"/>
                <a:cs typeface="Comic Sans MS" panose="030F0702030302020204" charset="0"/>
              </a:rPr>
              <a:t>.</a:t>
            </a:r>
            <a:endParaRPr lang="en-US" altLang="en-US" sz="2400" dirty="0">
              <a:solidFill>
                <a:srgbClr val="121619"/>
              </a:solidFill>
              <a:latin typeface="Comic Sans MS" panose="030F0702030302020204" charset="0"/>
              <a:cs typeface="Comic Sans MS" panose="030F0702030302020204" charset="0"/>
            </a:endParaRPr>
          </a:p>
          <a:p>
            <a:pPr marL="0" indent="0">
              <a:lnSpc>
                <a:spcPct val="100000"/>
              </a:lnSpc>
              <a:spcBef>
                <a:spcPts val="1400"/>
              </a:spcBef>
              <a:buNone/>
            </a:pPr>
            <a:r>
              <a:rPr lang="en-US" altLang="en-US" sz="2400" dirty="0">
                <a:solidFill>
                  <a:srgbClr val="121619"/>
                </a:solidFill>
                <a:latin typeface="Calibri Light" panose="020F0302020204030204" charset="0"/>
                <a:cs typeface="Calibri Light" panose="020F0302020204030204" charset="0"/>
              </a:rPr>
              <a:t>Query used</a:t>
            </a:r>
            <a:r>
              <a:rPr lang="en-US" altLang="en-US" sz="1800" dirty="0">
                <a:solidFill>
                  <a:srgbClr val="0948CB"/>
                </a:solidFill>
                <a:latin typeface="Calibri Light" panose="020F0302020204030204" charset="0"/>
                <a:cs typeface="Calibri Light" panose="020F0302020204030204" charset="0"/>
              </a:rPr>
              <a:t>:</a:t>
            </a:r>
            <a:r>
              <a:rPr lang="en-US" altLang="en-US" sz="1600" dirty="0">
                <a:solidFill>
                  <a:srgbClr val="1C7DDB"/>
                </a:solidFill>
                <a:latin typeface="Calibri Light" panose="020F0302020204030204" charset="0"/>
                <a:cs typeface="Calibri Light" panose="020F0302020204030204" charset="0"/>
              </a:rPr>
              <a:t>%sql SELECT CASE substr(Date, 6, 2) WHEN '01' THEN 'January' WHEN '02' THEN 'February' WHEN '03' THEN 'March' WHEN '04' THEN 'April' WHEN '05' THEN 'May' WHEN '06' THEN 'June' WHEN '07' THEN 'July' WHEN '08' THEN 'August' WHEN '09' THEN 'September' WHEN '10' THEN 'October' WHEN '11' THEN 'November' WHEN '12' THEN 'December' END AS Month_Name,Landing_Outcome,Booster_Version,Launch_Site FROM SPACEXTBL WHERE substr(Date, 1, 4) = '2015' AND Landing_Outcome LIKE '%Failure (drone ship)%';</a:t>
            </a:r>
            <a:r>
              <a:rPr lang="en-US" altLang="en-US" sz="1800" dirty="0">
                <a:solidFill>
                  <a:srgbClr val="1C7DDB"/>
                </a:solidFill>
                <a:latin typeface="Calibri Light" panose="020F0302020204030204" charset="0"/>
                <a:cs typeface="Calibri Light" panose="020F0302020204030204" charset="0"/>
              </a:rPr>
              <a:t> </a:t>
            </a:r>
            <a:endParaRPr lang="en-US" altLang="en-US" sz="2400" dirty="0">
              <a:solidFill>
                <a:srgbClr val="121619"/>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altLang="en-US" sz="2400" dirty="0">
                <a:solidFill>
                  <a:srgbClr val="121619"/>
                </a:solidFill>
                <a:latin typeface="Arial" panose="020B0604020202020204" pitchFamily="34" charset="0"/>
                <a:cs typeface="Arial" panose="020B0604020202020204" pitchFamily="34" charset="0"/>
              </a:rPr>
              <a:t>Result: </a:t>
            </a:r>
            <a:endParaRPr lang="en-US" altLang="en-US" sz="2400" dirty="0">
              <a:solidFill>
                <a:srgbClr val="121619"/>
              </a:solidFill>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Segoe Print" panose="02000600000000000000" charset="0"/>
                <a:cs typeface="Segoe Print" panose="02000600000000000000" charset="0"/>
              </a:rPr>
              <a:t>2015 Launch Records</a:t>
            </a:r>
            <a:endParaRPr lang="en-US" dirty="0">
              <a:solidFill>
                <a:schemeClr val="accent1"/>
              </a:solidFill>
              <a:latin typeface="Segoe Print" panose="02000600000000000000" charset="0"/>
              <a:cs typeface="Segoe Print" panose="02000600000000000000" charset="0"/>
            </a:endParaRPr>
          </a:p>
        </p:txBody>
      </p:sp>
      <p:pic>
        <p:nvPicPr>
          <p:cNvPr id="2" name="Picture 1" descr="Screenshot 2025-04-21 092014"/>
          <p:cNvPicPr>
            <a:picLocks noChangeAspect="1"/>
          </p:cNvPicPr>
          <p:nvPr/>
        </p:nvPicPr>
        <p:blipFill>
          <a:blip r:embed="rId2"/>
          <a:srcRect l="6259"/>
          <a:stretch>
            <a:fillRect/>
          </a:stretch>
        </p:blipFill>
        <p:spPr>
          <a:xfrm>
            <a:off x="1056005" y="4895215"/>
            <a:ext cx="5848985" cy="15322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69620" y="1557655"/>
            <a:ext cx="10695940" cy="4413885"/>
          </a:xfrm>
          <a:prstGeom prst="rect">
            <a:avLst/>
          </a:prstGeom>
        </p:spPr>
        <p:txBody>
          <a:bodyPr lIns="91440" tIns="45720" rIns="91440" bIns="45720" anchor="t"/>
          <a:lstStyle/>
          <a:p>
            <a:pPr marL="0" indent="0">
              <a:lnSpc>
                <a:spcPct val="100000"/>
              </a:lnSpc>
              <a:spcBef>
                <a:spcPts val="1400"/>
              </a:spcBef>
              <a:buNone/>
            </a:pPr>
            <a:r>
              <a:rPr lang="en-US" altLang="en-US" sz="2200" dirty="0">
                <a:solidFill>
                  <a:schemeClr val="accent3">
                    <a:lumMod val="25000"/>
                  </a:schemeClr>
                </a:solidFill>
                <a:latin typeface="Calibri Light" panose="020F0302020204030204" charset="0"/>
                <a:cs typeface="Calibri Light" panose="020F0302020204030204" charset="0"/>
              </a:rPr>
              <a:t>This provides a clear snapshot of SpaceX’s early landing success rates and operational progression over time, supporting insights into the evolution of their landing technologies and mission strategies.</a:t>
            </a:r>
            <a:endParaRPr lang="en-US" altLang="en-US" sz="2200" dirty="0">
              <a:solidFill>
                <a:schemeClr val="accent3">
                  <a:lumMod val="25000"/>
                </a:schemeClr>
              </a:solidFill>
              <a:latin typeface="Calibri Light" panose="020F0302020204030204" charset="0"/>
              <a:cs typeface="Calibri Light" panose="020F0302020204030204" charset="0"/>
            </a:endParaRPr>
          </a:p>
          <a:p>
            <a:pPr marL="0" indent="0">
              <a:lnSpc>
                <a:spcPct val="100000"/>
              </a:lnSpc>
              <a:spcBef>
                <a:spcPts val="1400"/>
              </a:spcBef>
              <a:buNone/>
            </a:pPr>
            <a:r>
              <a:rPr lang="en-US" sz="2200" dirty="0">
                <a:solidFill>
                  <a:schemeClr val="accent3">
                    <a:lumMod val="25000"/>
                  </a:schemeClr>
                </a:solidFill>
                <a:latin typeface="Calibri Light" panose="020F0302020204030204" charset="0"/>
                <a:cs typeface="Calibri Light" panose="020F0302020204030204" charset="0"/>
              </a:rPr>
              <a:t>Query used:</a:t>
            </a:r>
            <a:r>
              <a:rPr lang="en-US" altLang="en-US" sz="2200" i="1" dirty="0">
                <a:solidFill>
                  <a:srgbClr val="1C7DDB"/>
                </a:solidFill>
                <a:latin typeface="Calibri Light" panose="020F0302020204030204" charset="0"/>
                <a:cs typeface="Calibri Light" panose="020F0302020204030204" charset="0"/>
              </a:rPr>
              <a:t>%sql SELECT Landing_Outcome,COUNT(*) AS Outcome_Count FROM SPACEXTBL WHERE Date BETWEEN '2010-06-04' AND '2017-03-20'AND (Landing_Outcome LIKE '%Failure (drone ship)%' OR Landing_Outcome LIKE '%Success (ground pad)%') GROUP BY  Landing_Outcome ORDER BY Outcome_Count DESC;</a:t>
            </a:r>
            <a:endParaRPr lang="en-US" altLang="en-US" sz="2200" dirty="0">
              <a:solidFill>
                <a:srgbClr val="1C7DDB"/>
              </a:solidFill>
              <a:latin typeface="Calibri Light" panose="020F0302020204030204" charset="0"/>
              <a:cs typeface="Calibri Light" panose="020F0302020204030204" charset="0"/>
            </a:endParaRPr>
          </a:p>
          <a:p>
            <a:pPr marL="0" indent="0">
              <a:lnSpc>
                <a:spcPct val="100000"/>
              </a:lnSpc>
              <a:spcBef>
                <a:spcPts val="1400"/>
              </a:spcBef>
              <a:buNone/>
            </a:pPr>
            <a:r>
              <a:rPr lang="en-US" altLang="en-US" sz="2200" dirty="0">
                <a:solidFill>
                  <a:srgbClr val="121619"/>
                </a:solidFill>
                <a:latin typeface="Calibri Light" panose="020F0302020204030204" charset="0"/>
                <a:cs typeface="Calibri Light" panose="020F0302020204030204" charset="0"/>
              </a:rPr>
              <a:t>Result:</a:t>
            </a:r>
            <a:endParaRPr lang="en-US" altLang="en-US" sz="2200" dirty="0">
              <a:solidFill>
                <a:srgbClr val="121619"/>
              </a:solidFill>
              <a:latin typeface="Calibri Light" panose="020F0302020204030204" charset="0"/>
              <a:cs typeface="Calibri Light" panose="020F0302020204030204" charset="0"/>
            </a:endParaRPr>
          </a:p>
          <a:p>
            <a:pPr marL="0" indent="0">
              <a:lnSpc>
                <a:spcPct val="100000"/>
              </a:lnSpc>
              <a:spcBef>
                <a:spcPts val="1400"/>
              </a:spcBef>
              <a:buNone/>
            </a:pPr>
            <a:endParaRPr lang="en-US" altLang="en-US" sz="2200" dirty="0">
              <a:solidFill>
                <a:srgbClr val="121619"/>
              </a:solidFill>
              <a:latin typeface="Calibri Light" panose="020F0302020204030204" charset="0"/>
              <a:cs typeface="Calibri Light" panose="020F03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chemeClr val="accent5">
                    <a:lumMod val="75000"/>
                  </a:schemeClr>
                </a:solidFill>
                <a:latin typeface="Segoe Print" panose="02000600000000000000" charset="0"/>
                <a:cs typeface="Segoe Print" panose="02000600000000000000" charset="0"/>
              </a:rPr>
              <a:t>Ranking Landing Outcomes Between 2010-06-04 and 2017-03-20</a:t>
            </a:r>
            <a:endParaRPr lang="en-US" sz="2800" b="1" dirty="0">
              <a:solidFill>
                <a:schemeClr val="accent5">
                  <a:lumMod val="75000"/>
                </a:schemeClr>
              </a:solidFill>
              <a:latin typeface="Segoe Print" panose="02000600000000000000" charset="0"/>
              <a:cs typeface="Segoe Print" panose="02000600000000000000" charset="0"/>
            </a:endParaRPr>
          </a:p>
        </p:txBody>
      </p:sp>
      <p:pic>
        <p:nvPicPr>
          <p:cNvPr id="2" name="Picture 1" descr="Screenshot 2025-04-19 220207"/>
          <p:cNvPicPr>
            <a:picLocks noChangeAspect="1"/>
          </p:cNvPicPr>
          <p:nvPr/>
        </p:nvPicPr>
        <p:blipFill>
          <a:blip r:embed="rId2"/>
          <a:srcRect l="11564" r="30171" b="7285"/>
          <a:stretch>
            <a:fillRect/>
          </a:stretch>
        </p:blipFill>
        <p:spPr>
          <a:xfrm>
            <a:off x="1623060" y="4784090"/>
            <a:ext cx="3756025" cy="11874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4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a:t>
            </a:r>
            <a:r>
              <a:rPr lang="en-US" sz="6000" dirty="0">
                <a:solidFill>
                  <a:srgbClr val="0B49CB"/>
                </a:solidFill>
                <a:latin typeface="Abadi"/>
              </a:rPr>
              <a:t>Map showing different Launchsites</a:t>
            </a:r>
            <a:endParaRPr lang="en-US" sz="6000"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1096010" y="1458595"/>
            <a:ext cx="9864090" cy="50857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691005"/>
            <a:ext cx="10680065" cy="4314825"/>
          </a:xfrm>
          <a:prstGeom prst="rect">
            <a:avLst/>
          </a:prstGeom>
        </p:spPr>
        <p:txBody>
          <a:bodyPr lIns="91440" tIns="45720" rIns="91440" bIns="45720" anchor="t">
            <a:normAutofit/>
          </a:bodyPr>
          <a:lstStyle/>
          <a:p>
            <a:pPr marL="0" indent="0">
              <a:lnSpc>
                <a:spcPct val="100000"/>
              </a:lnSpc>
              <a:spcBef>
                <a:spcPts val="1400"/>
              </a:spcBef>
              <a:buNone/>
            </a:pPr>
            <a:r>
              <a:rPr lang="en-US" altLang="en-US">
                <a:solidFill>
                  <a:schemeClr val="accent3">
                    <a:lumMod val="25000"/>
                  </a:schemeClr>
                </a:solidFill>
                <a:latin typeface="+mj-lt"/>
                <a:cs typeface="+mj-lt"/>
              </a:rPr>
              <a:t>Visualizing the launch sites in the screenshots was essential to understand the geographical distribution and strategic importance of the different facilities used for SpaceX Falcon 9 launches. By mapping the sites, we identified patterns in launch success rates across different facilities, aiding in more informed operational planning and recovery efforts.</a:t>
            </a:r>
            <a:endParaRPr lang="en-US" altLang="en-US">
              <a:solidFill>
                <a:schemeClr val="accent3">
                  <a:lumMod val="25000"/>
                </a:schemeClr>
              </a:solidFill>
              <a:latin typeface="+mj-lt"/>
              <a:cs typeface="+mj-lt"/>
            </a:endParaRPr>
          </a:p>
          <a:p>
            <a:pPr marL="0" indent="0">
              <a:lnSpc>
                <a:spcPct val="100000"/>
              </a:lnSpc>
              <a:spcBef>
                <a:spcPts val="1400"/>
              </a:spcBef>
              <a:buNone/>
            </a:pPr>
            <a:endParaRPr lang="en-US" altLang="en-US">
              <a:solidFill>
                <a:schemeClr val="accent3">
                  <a:lumMod val="25000"/>
                </a:schemeClr>
              </a:solidFill>
              <a:latin typeface="+mj-lt"/>
              <a:cs typeface="+mj-lt"/>
            </a:endParaRPr>
          </a:p>
          <a:p>
            <a:pPr marL="0" indent="0">
              <a:lnSpc>
                <a:spcPct val="100000"/>
              </a:lnSpc>
              <a:spcBef>
                <a:spcPts val="1400"/>
              </a:spcBef>
              <a:buNone/>
            </a:pPr>
            <a:endParaRPr lang="en-US" altLang="en-US">
              <a:solidFill>
                <a:schemeClr val="accent3">
                  <a:lumMod val="25000"/>
                </a:schemeClr>
              </a:solidFill>
              <a:latin typeface="+mj-lt"/>
              <a:cs typeface="+mj-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9" name="Content Placeholder 8"/>
          <p:cNvPicPr>
            <a:picLocks noChangeAspect="1"/>
          </p:cNvPicPr>
          <p:nvPr>
            <p:ph idx="4294967295"/>
          </p:nvPr>
        </p:nvPicPr>
        <p:blipFill>
          <a:blip r:embed="rId2"/>
          <a:stretch>
            <a:fillRect/>
          </a:stretch>
        </p:blipFill>
        <p:spPr>
          <a:xfrm>
            <a:off x="770255" y="1424940"/>
            <a:ext cx="9745345" cy="2916555"/>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endParaRPr lang="en-US" dirty="0">
              <a:solidFill>
                <a:srgbClr val="0B49CB"/>
              </a:solidFill>
              <a:latin typeface="Abad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700" dirty="0">
                <a:solidFill>
                  <a:srgbClr val="0070C0"/>
                </a:solidFill>
                <a:latin typeface="Segoe Print" panose="02000600000000000000" charset="0"/>
                <a:cs typeface="Segoe Print" panose="02000600000000000000" charset="0"/>
              </a:rPr>
              <a:t>Introduction</a:t>
            </a:r>
            <a:endParaRPr lang="en-US" sz="4700" dirty="0">
              <a:solidFill>
                <a:srgbClr val="0070C0"/>
              </a:solidFill>
              <a:latin typeface="Segoe Print" panose="02000600000000000000" charset="0"/>
              <a:cs typeface="Segoe Print" panose="02000600000000000000" charset="0"/>
            </a:endParaRPr>
          </a:p>
        </p:txBody>
      </p:sp>
      <p:sp>
        <p:nvSpPr>
          <p:cNvPr id="5" name="Content Placeholder 2"/>
          <p:cNvSpPr txBox="1"/>
          <p:nvPr/>
        </p:nvSpPr>
        <p:spPr>
          <a:xfrm>
            <a:off x="828040" y="1553210"/>
            <a:ext cx="10580370" cy="4293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altLang="en-US" sz="2400" dirty="0">
                <a:solidFill>
                  <a:schemeClr val="accent3">
                    <a:lumMod val="25000"/>
                  </a:schemeClr>
                </a:solidFill>
                <a:latin typeface="+mj-lt"/>
                <a:cs typeface="+mj-lt"/>
              </a:rPr>
              <a:t>The </a:t>
            </a:r>
            <a:r>
              <a:rPr lang="en-US" altLang="en-US" sz="2400" i="1" dirty="0">
                <a:solidFill>
                  <a:schemeClr val="accent3">
                    <a:lumMod val="25000"/>
                  </a:schemeClr>
                </a:solidFill>
                <a:latin typeface="Comic Sans MS" panose="030F0702030302020204" charset="0"/>
                <a:cs typeface="Comic Sans MS" panose="030F0702030302020204" charset="0"/>
              </a:rPr>
              <a:t>Falcon 9 rocket</a:t>
            </a:r>
            <a:r>
              <a:rPr lang="en-US" altLang="en-US" sz="2400" i="1" dirty="0">
                <a:solidFill>
                  <a:schemeClr val="accent3">
                    <a:lumMod val="25000"/>
                  </a:schemeClr>
                </a:solidFill>
                <a:latin typeface="+mj-lt"/>
                <a:cs typeface="+mj-lt"/>
              </a:rPr>
              <a:t>,</a:t>
            </a:r>
            <a:r>
              <a:rPr lang="en-US" altLang="en-US" sz="2400" dirty="0">
                <a:solidFill>
                  <a:schemeClr val="accent3">
                    <a:lumMod val="25000"/>
                  </a:schemeClr>
                </a:solidFill>
                <a:latin typeface="+mj-lt"/>
                <a:cs typeface="+mj-lt"/>
              </a:rPr>
              <a:t> developed by </a:t>
            </a:r>
            <a:r>
              <a:rPr lang="en-US" altLang="en-US" sz="2400" i="1" dirty="0">
                <a:solidFill>
                  <a:schemeClr val="accent3">
                    <a:lumMod val="25000"/>
                  </a:schemeClr>
                </a:solidFill>
                <a:latin typeface="Comic Sans MS" panose="030F0702030302020204" charset="0"/>
                <a:cs typeface="Comic Sans MS" panose="030F0702030302020204" charset="0"/>
              </a:rPr>
              <a:t>SpaceX</a:t>
            </a:r>
            <a:r>
              <a:rPr lang="en-US" altLang="en-US" sz="2400" dirty="0">
                <a:solidFill>
                  <a:schemeClr val="accent3">
                    <a:lumMod val="25000"/>
                  </a:schemeClr>
                </a:solidFill>
                <a:latin typeface="Comic Sans MS" panose="030F0702030302020204" charset="0"/>
                <a:cs typeface="Comic Sans MS" panose="030F0702030302020204" charset="0"/>
              </a:rPr>
              <a:t>,</a:t>
            </a:r>
            <a:r>
              <a:rPr lang="en-US" altLang="en-US" sz="2400" dirty="0">
                <a:solidFill>
                  <a:schemeClr val="accent3">
                    <a:lumMod val="25000"/>
                  </a:schemeClr>
                </a:solidFill>
                <a:latin typeface="+mj-lt"/>
                <a:cs typeface="+mj-lt"/>
              </a:rPr>
              <a:t> has revolutionized spaceflight with its groundbreaking reusability. A key factor in its success is its ability to land and be reused, which significantly reduces launch costs and increases mission efficiency. Since achieving its first successful landing in 2015, </a:t>
            </a:r>
            <a:r>
              <a:rPr lang="en-US" altLang="en-US" sz="2400" i="1" dirty="0">
                <a:solidFill>
                  <a:schemeClr val="accent3">
                    <a:lumMod val="25000"/>
                  </a:schemeClr>
                </a:solidFill>
                <a:latin typeface="Comic Sans MS" panose="030F0702030302020204" charset="0"/>
                <a:cs typeface="Comic Sans MS" panose="030F0702030302020204" charset="0"/>
              </a:rPr>
              <a:t>Falcon 9</a:t>
            </a:r>
            <a:r>
              <a:rPr lang="en-US" altLang="en-US" sz="2400" dirty="0">
                <a:solidFill>
                  <a:schemeClr val="accent3">
                    <a:lumMod val="25000"/>
                  </a:schemeClr>
                </a:solidFill>
                <a:latin typeface="+mj-lt"/>
                <a:cs typeface="+mj-lt"/>
              </a:rPr>
              <a:t> has completed numerous autonomous landings on both drone ships and landing pads.</a:t>
            </a:r>
            <a:endParaRPr lang="en-US" altLang="en-US" sz="2400" dirty="0">
              <a:solidFill>
                <a:schemeClr val="accent3">
                  <a:lumMod val="25000"/>
                </a:schemeClr>
              </a:solidFill>
              <a:latin typeface="+mj-lt"/>
              <a:cs typeface="+mj-lt"/>
            </a:endParaRPr>
          </a:p>
          <a:p>
            <a:pPr>
              <a:spcBef>
                <a:spcPts val="1400"/>
              </a:spcBef>
            </a:pPr>
            <a:endParaRPr lang="en-US" altLang="en-US" sz="2400" dirty="0">
              <a:solidFill>
                <a:schemeClr val="accent3">
                  <a:lumMod val="25000"/>
                </a:schemeClr>
              </a:solidFill>
              <a:latin typeface="+mj-lt"/>
              <a:cs typeface="+mj-lt"/>
            </a:endParaRPr>
          </a:p>
          <a:p>
            <a:pPr>
              <a:spcBef>
                <a:spcPts val="1400"/>
              </a:spcBef>
            </a:pPr>
            <a:r>
              <a:rPr lang="en-US" altLang="en-US" sz="2400" dirty="0">
                <a:solidFill>
                  <a:schemeClr val="accent3">
                    <a:lumMod val="25000"/>
                  </a:schemeClr>
                </a:solidFill>
                <a:latin typeface="+mj-lt"/>
                <a:cs typeface="+mj-lt"/>
              </a:rPr>
              <a:t>This report examines whether a</a:t>
            </a:r>
            <a:r>
              <a:rPr lang="en-US" altLang="en-US" sz="2400" b="1" dirty="0">
                <a:solidFill>
                  <a:schemeClr val="accent3">
                    <a:lumMod val="25000"/>
                  </a:schemeClr>
                </a:solidFill>
                <a:latin typeface="+mj-lt"/>
                <a:cs typeface="+mj-lt"/>
              </a:rPr>
              <a:t> </a:t>
            </a:r>
            <a:r>
              <a:rPr lang="en-US" altLang="en-US" sz="2400" i="1" dirty="0">
                <a:solidFill>
                  <a:schemeClr val="accent3">
                    <a:lumMod val="25000"/>
                  </a:schemeClr>
                </a:solidFill>
                <a:latin typeface="Comic Sans MS" panose="030F0702030302020204" charset="0"/>
                <a:cs typeface="Comic Sans MS" panose="030F0702030302020204" charset="0"/>
              </a:rPr>
              <a:t>Falcon 9  </a:t>
            </a:r>
            <a:r>
              <a:rPr lang="en-US" altLang="en-US" sz="2400" dirty="0">
                <a:solidFill>
                  <a:schemeClr val="accent3">
                    <a:lumMod val="25000"/>
                  </a:schemeClr>
                </a:solidFill>
                <a:latin typeface="Comic Sans MS" panose="030F0702030302020204" charset="0"/>
                <a:cs typeface="Comic Sans MS" panose="030F0702030302020204" charset="0"/>
              </a:rPr>
              <a:t>first stage </a:t>
            </a:r>
            <a:r>
              <a:rPr lang="en-US" altLang="en-US" sz="2400" dirty="0">
                <a:solidFill>
                  <a:schemeClr val="accent3">
                    <a:lumMod val="25000"/>
                  </a:schemeClr>
                </a:solidFill>
                <a:latin typeface="+mj-lt"/>
                <a:cs typeface="+mj-lt"/>
              </a:rPr>
              <a:t>landing will be successful and then uses these findings to predict launch costs based on landing outcomes, This information is useful for alternate companies that might be interested in bidding against Space X for a rocket launch. </a:t>
            </a:r>
            <a:endParaRPr lang="en-US" sz="2400" dirty="0">
              <a:solidFill>
                <a:schemeClr val="accent3">
                  <a:lumMod val="25000"/>
                </a:schemeClr>
              </a:solidFill>
              <a:latin typeface="+mj-lt"/>
              <a:cs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900430" y="1527175"/>
            <a:ext cx="10801985" cy="449897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descr="Screenshot 2025-06-06 175642"/>
          <p:cNvPicPr>
            <a:picLocks noChangeAspect="1"/>
          </p:cNvPicPr>
          <p:nvPr/>
        </p:nvPicPr>
        <p:blipFill>
          <a:blip r:embed="rId2"/>
          <a:stretch>
            <a:fillRect/>
          </a:stretch>
        </p:blipFill>
        <p:spPr>
          <a:xfrm>
            <a:off x="943610" y="1527175"/>
            <a:ext cx="2526030" cy="19831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647065"/>
          </a:xfrm>
        </p:spPr>
        <p:txBody>
          <a:bodyPr/>
          <a:p>
            <a:r>
              <a:rPr lang="en-US" dirty="0">
                <a:solidFill>
                  <a:srgbClr val="0B49CB"/>
                </a:solidFill>
                <a:latin typeface="Abadi"/>
                <a:sym typeface="+mn-ea"/>
              </a:rPr>
              <a:t>Confusion Matrix</a:t>
            </a:r>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6" name="Content Placeholder 5"/>
          <p:cNvSpPr>
            <a:spLocks noGrp="1"/>
          </p:cNvSpPr>
          <p:nvPr>
            <p:ph sz="half" idx="2"/>
          </p:nvPr>
        </p:nvSpPr>
        <p:spPr/>
        <p:txBody>
          <a:bodyPr/>
          <a:p>
            <a:pPr marL="0" indent="0">
              <a:buNone/>
            </a:pPr>
            <a:r>
              <a:rPr lang="en-US" altLang="en-US" sz="1800">
                <a:latin typeface="+mj-ea"/>
                <a:cs typeface="+mj-ea"/>
              </a:rPr>
              <a:t>This confusion matrix shows how well our model predicts whether a rocket lands or not.</a:t>
            </a:r>
            <a:endParaRPr lang="en-US" altLang="en-US" sz="1800">
              <a:latin typeface="+mj-ea"/>
              <a:cs typeface="+mj-ea"/>
            </a:endParaRPr>
          </a:p>
          <a:p>
            <a:r>
              <a:rPr lang="en-US" altLang="en-US" sz="1800">
                <a:latin typeface="+mj-ea"/>
                <a:cs typeface="+mj-ea"/>
              </a:rPr>
              <a:t>The model correctly predicted that the rocket did not land 3 times.</a:t>
            </a:r>
            <a:endParaRPr lang="en-US" altLang="en-US" sz="1800">
              <a:latin typeface="+mj-ea"/>
              <a:cs typeface="+mj-ea"/>
            </a:endParaRPr>
          </a:p>
          <a:p>
            <a:r>
              <a:rPr lang="en-US" altLang="en-US" sz="1800">
                <a:latin typeface="+mj-ea"/>
                <a:cs typeface="+mj-ea"/>
              </a:rPr>
              <a:t>The model incorrectly predicted that the rocket landed when it didn’t 1 time.</a:t>
            </a:r>
            <a:endParaRPr lang="en-US" altLang="en-US" sz="1800">
              <a:latin typeface="+mj-ea"/>
              <a:cs typeface="+mj-ea"/>
            </a:endParaRPr>
          </a:p>
          <a:p>
            <a:r>
              <a:rPr lang="en-US" altLang="en-US" sz="1800">
                <a:latin typeface="+mj-ea"/>
                <a:cs typeface="+mj-ea"/>
              </a:rPr>
              <a:t>The model correctly predicted that the rocket landed 14 times.</a:t>
            </a:r>
            <a:endParaRPr lang="en-US" altLang="en-US" sz="1800">
              <a:latin typeface="+mj-ea"/>
              <a:cs typeface="+mj-ea"/>
            </a:endParaRPr>
          </a:p>
          <a:p>
            <a:r>
              <a:rPr lang="en-US" altLang="en-US" sz="1800">
                <a:latin typeface="+mj-ea"/>
                <a:cs typeface="+mj-ea"/>
              </a:rPr>
              <a:t>The model never incorrectly predicted that the rocket did not land when it actually did.</a:t>
            </a:r>
            <a:endParaRPr lang="en-US" altLang="en-US" sz="1800">
              <a:latin typeface="+mj-ea"/>
              <a:cs typeface="+mj-ea"/>
            </a:endParaRPr>
          </a:p>
          <a:p>
            <a:pPr marL="0" indent="0">
              <a:buNone/>
            </a:pPr>
            <a:r>
              <a:rPr lang="en-US" altLang="en-US" sz="1800">
                <a:latin typeface="+mj-ea"/>
                <a:cs typeface="+mj-ea"/>
              </a:rPr>
              <a:t>This means the model is pretty good at predicting landings, with only one mistake in predicting that a rocket landed when it didn’t.</a:t>
            </a:r>
            <a:endParaRPr lang="en-US" altLang="en-US" sz="1800">
              <a:latin typeface="+mj-ea"/>
              <a:cs typeface="+mj-ea"/>
            </a:endParaRPr>
          </a:p>
        </p:txBody>
      </p:sp>
      <p:sp>
        <p:nvSpPr>
          <p:cNvPr id="5" name="Content Placeholder 4"/>
          <p:cNvSpPr>
            <a:spLocks noGrp="1"/>
          </p:cNvSpPr>
          <p:nvPr>
            <p:ph sz="half" idx="1"/>
          </p:nvPr>
        </p:nvSpPr>
        <p:spPr>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255" y="162560"/>
            <a:ext cx="10515600" cy="576580"/>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2800" dirty="0">
              <a:solidFill>
                <a:srgbClr val="0B49CB"/>
              </a:solidFill>
              <a:latin typeface="Abadi"/>
            </a:endParaRPr>
          </a:p>
        </p:txBody>
      </p:sp>
      <p:pic>
        <p:nvPicPr>
          <p:cNvPr id="2" name="Picture 1" descr="Screenshot 2025-06-06 170752"/>
          <p:cNvPicPr>
            <a:picLocks noChangeAspect="1"/>
          </p:cNvPicPr>
          <p:nvPr/>
        </p:nvPicPr>
        <p:blipFill>
          <a:blip r:embed="rId2"/>
          <a:srcRect l="6860" r="9327"/>
          <a:stretch>
            <a:fillRect/>
          </a:stretch>
        </p:blipFill>
        <p:spPr>
          <a:xfrm>
            <a:off x="880745" y="1962785"/>
            <a:ext cx="4810125" cy="38887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488440"/>
            <a:ext cx="10640060" cy="4410710"/>
          </a:xfrm>
          <a:prstGeom prst="rect">
            <a:avLst/>
          </a:prstGeom>
        </p:spPr>
        <p:txBody>
          <a:bodyPr>
            <a:normAutofit/>
          </a:bodyPr>
          <a:lstStyle/>
          <a:p>
            <a:pPr marL="0" indent="0">
              <a:lnSpc>
                <a:spcPct val="100000"/>
              </a:lnSpc>
              <a:spcBef>
                <a:spcPts val="1400"/>
              </a:spcBef>
              <a:buNone/>
            </a:pPr>
            <a:r>
              <a:rPr lang="en-US" sz="2200" b="1">
                <a:latin typeface="Arial" panose="020B0604020202020204" pitchFamily="34" charset="0"/>
                <a:cs typeface="Arial" panose="020B0604020202020204" pitchFamily="34" charset="0"/>
                <a:sym typeface="+mn-ea"/>
              </a:rPr>
              <a:t>This report demonstrate that: </a:t>
            </a:r>
            <a:endParaRPr lang="en-US" sz="2200" b="1">
              <a:latin typeface="Arial" panose="020B0604020202020204" pitchFamily="34" charset="0"/>
              <a:cs typeface="Arial" panose="020B0604020202020204" pitchFamily="34" charset="0"/>
              <a:sym typeface="+mn-ea"/>
            </a:endParaRPr>
          </a:p>
          <a:p>
            <a:pPr>
              <a:lnSpc>
                <a:spcPct val="100000"/>
              </a:lnSpc>
              <a:spcBef>
                <a:spcPts val="1400"/>
              </a:spcBef>
            </a:pPr>
            <a:r>
              <a:rPr lang="en-US" sz="2200">
                <a:latin typeface="Arial" panose="020B0604020202020204" pitchFamily="34" charset="0"/>
                <a:cs typeface="Arial" panose="020B0604020202020204" pitchFamily="34" charset="0"/>
                <a:sym typeface="+mn-ea"/>
              </a:rPr>
              <a:t>machine learning can effectively predict Falcon 9 landing success using historical launch data.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b="1">
                <a:latin typeface="Arial" panose="020B0604020202020204" pitchFamily="34" charset="0"/>
                <a:cs typeface="Arial" panose="020B0604020202020204" pitchFamily="34" charset="0"/>
                <a:sym typeface="+mn-ea"/>
              </a:rPr>
              <a:t>Flight Number,</a:t>
            </a:r>
            <a:r>
              <a:rPr lang="en-US" sz="2200">
                <a:latin typeface="Arial" panose="020B0604020202020204" pitchFamily="34" charset="0"/>
                <a:cs typeface="Arial" panose="020B0604020202020204" pitchFamily="34" charset="0"/>
                <a:sym typeface="+mn-ea"/>
              </a:rPr>
              <a:t> </a:t>
            </a:r>
            <a:r>
              <a:rPr lang="en-US" sz="2200" b="1">
                <a:latin typeface="Arial" panose="020B0604020202020204" pitchFamily="34" charset="0"/>
                <a:cs typeface="Arial" panose="020B0604020202020204" pitchFamily="34" charset="0"/>
                <a:sym typeface="+mn-ea"/>
              </a:rPr>
              <a:t>Payload mass,Launchsite</a:t>
            </a:r>
            <a:r>
              <a:rPr lang="en-US" sz="2200">
                <a:latin typeface="Arial" panose="020B0604020202020204" pitchFamily="34" charset="0"/>
                <a:cs typeface="Arial" panose="020B0604020202020204" pitchFamily="34" charset="0"/>
                <a:sym typeface="+mn-ea"/>
              </a:rPr>
              <a:t> and </a:t>
            </a:r>
            <a:r>
              <a:rPr lang="en-US" sz="2200" b="1">
                <a:latin typeface="Arial" panose="020B0604020202020204" pitchFamily="34" charset="0"/>
                <a:cs typeface="Arial" panose="020B0604020202020204" pitchFamily="34" charset="0"/>
                <a:sym typeface="+mn-ea"/>
              </a:rPr>
              <a:t>Orbit type </a:t>
            </a:r>
            <a:r>
              <a:rPr lang="en-US" sz="2200">
                <a:latin typeface="Arial" panose="020B0604020202020204" pitchFamily="34" charset="0"/>
                <a:cs typeface="Arial" panose="020B0604020202020204" pitchFamily="34" charset="0"/>
                <a:sym typeface="+mn-ea"/>
              </a:rPr>
              <a:t>are the most influential factors.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latin typeface="Arial" panose="020B0604020202020204" pitchFamily="34" charset="0"/>
                <a:cs typeface="Arial" panose="020B0604020202020204" pitchFamily="34" charset="0"/>
                <a:sym typeface="+mn-ea"/>
              </a:rPr>
              <a:t>Three models namely </a:t>
            </a:r>
            <a:r>
              <a:rPr lang="en-US" sz="2200" b="1">
                <a:latin typeface="Arial" panose="020B0604020202020204" pitchFamily="34" charset="0"/>
                <a:cs typeface="Arial" panose="020B0604020202020204" pitchFamily="34" charset="0"/>
                <a:sym typeface="+mn-ea"/>
              </a:rPr>
              <a:t>Logistic Regression</a:t>
            </a:r>
            <a:r>
              <a:rPr lang="en-US" sz="2200">
                <a:latin typeface="Arial" panose="020B0604020202020204" pitchFamily="34" charset="0"/>
                <a:cs typeface="Arial" panose="020B0604020202020204" pitchFamily="34" charset="0"/>
                <a:sym typeface="+mn-ea"/>
              </a:rPr>
              <a:t>,</a:t>
            </a:r>
            <a:r>
              <a:rPr lang="en-US" sz="2200" b="1">
                <a:latin typeface="Arial" panose="020B0604020202020204" pitchFamily="34" charset="0"/>
                <a:cs typeface="Arial" panose="020B0604020202020204" pitchFamily="34" charset="0"/>
                <a:sym typeface="+mn-ea"/>
              </a:rPr>
              <a:t>KNN neighbour</a:t>
            </a:r>
            <a:r>
              <a:rPr lang="en-US" sz="2200">
                <a:latin typeface="Arial" panose="020B0604020202020204" pitchFamily="34" charset="0"/>
                <a:cs typeface="Arial" panose="020B0604020202020204" pitchFamily="34" charset="0"/>
                <a:sym typeface="+mn-ea"/>
              </a:rPr>
              <a:t> and </a:t>
            </a:r>
            <a:r>
              <a:rPr lang="en-US" sz="2200" b="1">
                <a:latin typeface="Arial" panose="020B0604020202020204" pitchFamily="34" charset="0"/>
                <a:cs typeface="Arial" panose="020B0604020202020204" pitchFamily="34" charset="0"/>
                <a:sym typeface="+mn-ea"/>
              </a:rPr>
              <a:t>Decision Tree </a:t>
            </a:r>
            <a:r>
              <a:rPr lang="en-US" sz="2200">
                <a:latin typeface="Arial" panose="020B0604020202020204" pitchFamily="34" charset="0"/>
                <a:cs typeface="Arial" panose="020B0604020202020204" pitchFamily="34" charset="0"/>
                <a:sym typeface="+mn-ea"/>
              </a:rPr>
              <a:t>perfomed well achieving </a:t>
            </a:r>
            <a:r>
              <a:rPr lang="en-US" sz="2200" b="1">
                <a:latin typeface="Arial" panose="020B0604020202020204" pitchFamily="34" charset="0"/>
                <a:cs typeface="Arial" panose="020B0604020202020204" pitchFamily="34" charset="0"/>
                <a:sym typeface="+mn-ea"/>
              </a:rPr>
              <a:t>94%</a:t>
            </a:r>
            <a:r>
              <a:rPr lang="en-US" sz="2200">
                <a:latin typeface="Arial" panose="020B0604020202020204" pitchFamily="34" charset="0"/>
                <a:cs typeface="Arial" panose="020B0604020202020204" pitchFamily="34" charset="0"/>
                <a:sym typeface="+mn-ea"/>
              </a:rPr>
              <a:t> accuracy ,showing strong predictive power</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latin typeface="Arial" panose="020B0604020202020204" pitchFamily="34" charset="0"/>
                <a:cs typeface="Arial" panose="020B0604020202020204" pitchFamily="34" charset="0"/>
                <a:sym typeface="+mn-ea"/>
              </a:rPr>
              <a:t>Future improvement would include</a:t>
            </a:r>
            <a:r>
              <a:rPr lang="en-US" sz="2200" b="1">
                <a:latin typeface="Arial" panose="020B0604020202020204" pitchFamily="34" charset="0"/>
                <a:cs typeface="Arial" panose="020B0604020202020204" pitchFamily="34" charset="0"/>
                <a:sym typeface="+mn-ea"/>
              </a:rPr>
              <a:t> weather conditions </a:t>
            </a:r>
            <a:r>
              <a:rPr lang="en-US" sz="2200">
                <a:latin typeface="Arial" panose="020B0604020202020204" pitchFamily="34" charset="0"/>
                <a:cs typeface="Arial" panose="020B0604020202020204" pitchFamily="34" charset="0"/>
                <a:sym typeface="+mn-ea"/>
              </a:rPr>
              <a:t>and </a:t>
            </a:r>
            <a:r>
              <a:rPr lang="en-US" sz="2200" b="1">
                <a:latin typeface="Arial" panose="020B0604020202020204" pitchFamily="34" charset="0"/>
                <a:cs typeface="Arial" panose="020B0604020202020204" pitchFamily="34" charset="0"/>
                <a:sym typeface="+mn-ea"/>
              </a:rPr>
              <a:t>telementry data</a:t>
            </a:r>
            <a:r>
              <a:rPr lang="en-US" sz="2200">
                <a:latin typeface="Arial" panose="020B0604020202020204" pitchFamily="34" charset="0"/>
                <a:cs typeface="Arial" panose="020B0604020202020204" pitchFamily="34" charset="0"/>
                <a:sym typeface="+mn-ea"/>
              </a:rPr>
              <a:t> for an even more accurate model.</a:t>
            </a:r>
            <a:endParaRPr lang="en-US" sz="2200">
              <a:latin typeface="Arial" panose="020B0604020202020204" pitchFamily="34" charset="0"/>
              <a:cs typeface="Arial" panose="020B0604020202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278130" y="1427480"/>
            <a:ext cx="11589385" cy="4935220"/>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endParaRPr lang="en-US" sz="2200">
              <a:solidFill>
                <a:schemeClr val="accent3">
                  <a:lumMod val="25000"/>
                </a:schemeClr>
              </a:solidFill>
              <a:latin typeface="Abadi" panose="020B0604020104020204" pitchFamily="34" charset="0"/>
            </a:endParaRPr>
          </a:p>
          <a:p>
            <a:pPr marL="0" indent="0">
              <a:buNone/>
            </a:pPr>
            <a:r>
              <a:rPr lang="en-US" sz="2200">
                <a:latin typeface="Arial" panose="020B0604020202020204" pitchFamily="34" charset="0"/>
                <a:cs typeface="Arial" panose="020B0604020202020204" pitchFamily="34" charset="0"/>
                <a:sym typeface="+mn-ea"/>
              </a:rPr>
              <a:t>(</a:t>
            </a:r>
            <a:r>
              <a:rPr lang="en-US" sz="2200" b="1">
                <a:latin typeface="Arial" panose="020B0604020202020204" pitchFamily="34" charset="0"/>
                <a:cs typeface="Arial" panose="020B0604020202020204" pitchFamily="34" charset="0"/>
                <a:sym typeface="+mn-ea"/>
              </a:rPr>
              <a:t>a)SPACEX REST API documentation</a:t>
            </a:r>
            <a:endParaRPr lang="en-US" sz="2200">
              <a:latin typeface="Arial" panose="020B0604020202020204" pitchFamily="34" charset="0"/>
              <a:cs typeface="Arial" panose="020B0604020202020204" pitchFamily="34" charset="0"/>
            </a:endParaRPr>
          </a:p>
          <a:p>
            <a:pPr>
              <a:lnSpc>
                <a:spcPct val="100000"/>
              </a:lnSpc>
              <a:spcBef>
                <a:spcPts val="1400"/>
              </a:spcBef>
            </a:pPr>
            <a:r>
              <a:rPr lang="en-US" sz="2200">
                <a:latin typeface="Arial" panose="020B0604020202020204" pitchFamily="34" charset="0"/>
                <a:cs typeface="Arial" panose="020B0604020202020204" pitchFamily="34" charset="0"/>
                <a:sym typeface="+mn-ea"/>
              </a:rPr>
              <a:t>API URL:</a:t>
            </a:r>
            <a:r>
              <a:rPr lang="en-US" sz="2200">
                <a:solidFill>
                  <a:schemeClr val="accent5"/>
                </a:solidFill>
                <a:latin typeface="Arial" panose="020B0604020202020204" pitchFamily="34" charset="0"/>
                <a:cs typeface="Arial" panose="020B0604020202020204" pitchFamily="34" charset="0"/>
                <a:sym typeface="+mn-ea"/>
              </a:rPr>
              <a:t> https://api.spacexdata.com</a:t>
            </a:r>
            <a:endParaRPr lang="en-US" sz="2200">
              <a:latin typeface="Arial" panose="020B0604020202020204" pitchFamily="34" charset="0"/>
              <a:cs typeface="Arial" panose="020B0604020202020204" pitchFamily="34" charset="0"/>
            </a:endParaRPr>
          </a:p>
          <a:p>
            <a:pPr>
              <a:lnSpc>
                <a:spcPct val="100000"/>
              </a:lnSpc>
              <a:spcBef>
                <a:spcPts val="1400"/>
              </a:spcBef>
            </a:pPr>
            <a:r>
              <a:rPr lang="en-US" sz="2200">
                <a:latin typeface="Arial" panose="020B0604020202020204" pitchFamily="34" charset="0"/>
                <a:cs typeface="Arial" panose="020B0604020202020204" pitchFamily="34" charset="0"/>
                <a:sym typeface="+mn-ea"/>
              </a:rPr>
              <a:t>Endpoints used:</a:t>
            </a:r>
            <a:endParaRPr lang="en-US" sz="2200">
              <a:latin typeface="Arial" panose="020B0604020202020204" pitchFamily="34" charset="0"/>
              <a:cs typeface="Arial" panose="020B0604020202020204" pitchFamily="34" charset="0"/>
            </a:endParaRPr>
          </a:p>
          <a:p>
            <a:pPr marL="0" indent="0">
              <a:buNone/>
            </a:pPr>
            <a:r>
              <a:rPr lang="en-US" sz="2200">
                <a:latin typeface="Arial" panose="020B0604020202020204" pitchFamily="34" charset="0"/>
                <a:cs typeface="Arial" panose="020B0604020202020204" pitchFamily="34" charset="0"/>
                <a:sym typeface="+mn-ea"/>
              </a:rPr>
              <a:t> .</a:t>
            </a:r>
            <a:r>
              <a:rPr lang="en-US" sz="2200">
                <a:solidFill>
                  <a:schemeClr val="accent5"/>
                </a:solidFill>
                <a:latin typeface="Arial" panose="020B0604020202020204" pitchFamily="34" charset="0"/>
                <a:cs typeface="Arial" panose="020B0604020202020204" pitchFamily="34" charset="0"/>
                <a:sym typeface="+mn-ea"/>
              </a:rPr>
              <a:t>/v4/launches</a:t>
            </a:r>
            <a:r>
              <a:rPr lang="en-US" sz="2200">
                <a:latin typeface="Arial" panose="020B0604020202020204" pitchFamily="34" charset="0"/>
                <a:cs typeface="Arial" panose="020B0604020202020204" pitchFamily="34" charset="0"/>
                <a:sym typeface="+mn-ea"/>
              </a:rPr>
              <a:t>-Historical launch data</a:t>
            </a:r>
            <a:endParaRPr lang="en-US" sz="2200">
              <a:latin typeface="Arial" panose="020B0604020202020204" pitchFamily="34" charset="0"/>
              <a:cs typeface="Arial" panose="020B0604020202020204" pitchFamily="34" charset="0"/>
            </a:endParaRPr>
          </a:p>
          <a:p>
            <a:pPr marL="0" indent="0">
              <a:buNone/>
            </a:pPr>
            <a:r>
              <a:rPr lang="en-US" sz="2200">
                <a:latin typeface="Arial" panose="020B0604020202020204" pitchFamily="34" charset="0"/>
                <a:cs typeface="Arial" panose="020B0604020202020204" pitchFamily="34" charset="0"/>
                <a:sym typeface="+mn-ea"/>
              </a:rPr>
              <a:t> .</a:t>
            </a:r>
            <a:r>
              <a:rPr lang="en-US" sz="2200">
                <a:solidFill>
                  <a:schemeClr val="accent5"/>
                </a:solidFill>
                <a:latin typeface="Arial" panose="020B0604020202020204" pitchFamily="34" charset="0"/>
                <a:cs typeface="Arial" panose="020B0604020202020204" pitchFamily="34" charset="0"/>
                <a:sym typeface="+mn-ea"/>
              </a:rPr>
              <a:t>/v4/rockets</a:t>
            </a:r>
            <a:r>
              <a:rPr lang="en-US" sz="2200">
                <a:latin typeface="Arial" panose="020B0604020202020204" pitchFamily="34" charset="0"/>
                <a:cs typeface="Arial" panose="020B0604020202020204" pitchFamily="34" charset="0"/>
                <a:sym typeface="+mn-ea"/>
              </a:rPr>
              <a:t>- Booster version details</a:t>
            </a:r>
            <a:endParaRPr lang="en-US" sz="220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a:latin typeface="Arial" panose="020B0604020202020204" pitchFamily="34" charset="0"/>
                <a:cs typeface="Arial" panose="020B0604020202020204" pitchFamily="34" charset="0"/>
                <a:sym typeface="+mn-ea"/>
              </a:rPr>
              <a:t>(b)ChatGPT and other AI sources/models.</a:t>
            </a:r>
            <a:endParaRPr lang="en-US" sz="2200" b="1">
              <a:latin typeface="Arial" panose="020B0604020202020204" pitchFamily="34" charset="0"/>
              <a:cs typeface="Arial" panose="020B0604020202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310515" y="1350645"/>
            <a:ext cx="11468100" cy="507619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Font typeface="+mj-lt"/>
              <a:buNone/>
            </a:pPr>
            <a:r>
              <a:rPr lang="en-US" sz="8000" dirty="0">
                <a:solidFill>
                  <a:schemeClr val="accent3">
                    <a:lumMod val="25000"/>
                  </a:schemeClr>
                </a:solidFill>
                <a:latin typeface="+mj-lt"/>
                <a:cs typeface="+mj-lt"/>
              </a:rPr>
              <a:t>1.Data collection:</a:t>
            </a:r>
            <a:endParaRPr lang="en-US" sz="8000" dirty="0">
              <a:solidFill>
                <a:schemeClr val="accent3">
                  <a:lumMod val="25000"/>
                </a:schemeClr>
              </a:solidFill>
              <a:latin typeface="+mj-lt"/>
              <a:cs typeface="+mj-lt"/>
            </a:endParaRPr>
          </a:p>
          <a:p>
            <a:pPr marL="0" indent="0">
              <a:lnSpc>
                <a:spcPct val="120000"/>
              </a:lnSpc>
              <a:spcBef>
                <a:spcPts val="1400"/>
              </a:spcBef>
              <a:buNone/>
            </a:pPr>
            <a:r>
              <a:rPr lang="en-US" sz="8000" dirty="0">
                <a:solidFill>
                  <a:schemeClr val="tx1"/>
                </a:solidFill>
                <a:latin typeface="+mj-lt"/>
                <a:cs typeface="+mj-lt"/>
              </a:rPr>
              <a:t>     -Space X REST APIs.</a:t>
            </a:r>
            <a:endParaRPr lang="en-US" sz="8000" dirty="0">
              <a:solidFill>
                <a:schemeClr val="tx1"/>
              </a:solidFill>
              <a:latin typeface="+mj-lt"/>
              <a:cs typeface="+mj-lt"/>
            </a:endParaRPr>
          </a:p>
          <a:p>
            <a:pPr marL="0" indent="0">
              <a:lnSpc>
                <a:spcPct val="120000"/>
              </a:lnSpc>
              <a:spcBef>
                <a:spcPts val="1400"/>
              </a:spcBef>
              <a:buNone/>
            </a:pPr>
            <a:r>
              <a:rPr lang="en-US" sz="8000" dirty="0">
                <a:solidFill>
                  <a:schemeClr val="tx1"/>
                </a:solidFill>
                <a:latin typeface="+mj-lt"/>
                <a:cs typeface="+mj-lt"/>
              </a:rPr>
              <a:t>       -Web Scraping</a:t>
            </a:r>
            <a:r>
              <a:rPr lang="en-US" sz="8000" dirty="0">
                <a:solidFill>
                  <a:schemeClr val="bg2">
                    <a:lumMod val="50000"/>
                  </a:schemeClr>
                </a:solidFill>
                <a:latin typeface="+mj-lt"/>
                <a:cs typeface="+mj-lt"/>
              </a:rPr>
              <a:t>.</a:t>
            </a:r>
            <a:endParaRPr lang="en-US" sz="8000" dirty="0">
              <a:solidFill>
                <a:schemeClr val="bg2">
                  <a:lumMod val="50000"/>
                </a:schemeClr>
              </a:solidFill>
              <a:latin typeface="+mj-lt"/>
              <a:cs typeface="+mj-lt"/>
            </a:endParaRPr>
          </a:p>
          <a:p>
            <a:pPr marL="0" indent="0">
              <a:lnSpc>
                <a:spcPct val="120000"/>
              </a:lnSpc>
              <a:spcBef>
                <a:spcPts val="1400"/>
              </a:spcBef>
              <a:buNone/>
            </a:pPr>
            <a:r>
              <a:rPr lang="en-US" sz="8000" dirty="0">
                <a:solidFill>
                  <a:schemeClr val="accent3">
                    <a:lumMod val="25000"/>
                  </a:schemeClr>
                </a:solidFill>
                <a:latin typeface="+mj-lt"/>
                <a:cs typeface="+mj-lt"/>
              </a:rPr>
              <a:t>2.Data wrangling:</a:t>
            </a:r>
            <a:endParaRPr lang="en-US" sz="8000" dirty="0">
              <a:solidFill>
                <a:schemeClr val="accent3">
                  <a:lumMod val="25000"/>
                </a:schemeClr>
              </a:solidFill>
              <a:latin typeface="+mj-lt"/>
              <a:cs typeface="+mj-lt"/>
            </a:endParaRPr>
          </a:p>
          <a:p>
            <a:pPr marL="0" indent="0">
              <a:lnSpc>
                <a:spcPct val="120000"/>
              </a:lnSpc>
              <a:spcBef>
                <a:spcPts val="1400"/>
              </a:spcBef>
              <a:buNone/>
            </a:pPr>
            <a:r>
              <a:rPr lang="en-US" sz="8000" dirty="0">
                <a:solidFill>
                  <a:schemeClr val="accent3">
                    <a:lumMod val="25000"/>
                  </a:schemeClr>
                </a:solidFill>
                <a:latin typeface="+mj-lt"/>
                <a:cs typeface="+mj-lt"/>
              </a:rPr>
              <a:t>    -</a:t>
            </a:r>
            <a:r>
              <a:rPr lang="en-US" altLang="en-US" sz="8000">
                <a:solidFill>
                  <a:schemeClr val="tx1"/>
                </a:solidFill>
                <a:latin typeface="+mj-lt"/>
                <a:cs typeface="+mj-lt"/>
                <a:sym typeface="+mn-ea"/>
              </a:rPr>
              <a:t>handling missing and Duplicate data.</a:t>
            </a:r>
            <a:endParaRPr lang="en-US" altLang="en-US" sz="8000">
              <a:solidFill>
                <a:schemeClr val="tx1"/>
              </a:solidFill>
              <a:latin typeface="+mj-lt"/>
              <a:cs typeface="+mj-lt"/>
              <a:sym typeface="+mn-ea"/>
            </a:endParaRPr>
          </a:p>
          <a:p>
            <a:pPr marL="0" indent="0">
              <a:lnSpc>
                <a:spcPct val="120000"/>
              </a:lnSpc>
              <a:spcBef>
                <a:spcPts val="1400"/>
              </a:spcBef>
              <a:buNone/>
            </a:pPr>
            <a:r>
              <a:rPr lang="en-US" altLang="en-US" sz="8000">
                <a:solidFill>
                  <a:schemeClr val="tx1"/>
                </a:solidFill>
                <a:latin typeface="+mj-lt"/>
                <a:cs typeface="+mj-lt"/>
                <a:sym typeface="+mn-ea"/>
              </a:rPr>
              <a:t>     -Correct data types and standardize categorical variables.</a:t>
            </a:r>
            <a:endParaRPr lang="en-US" sz="8000" dirty="0">
              <a:solidFill>
                <a:schemeClr val="bg2">
                  <a:lumMod val="50000"/>
                </a:schemeClr>
              </a:solidFill>
              <a:latin typeface="+mj-lt"/>
              <a:cs typeface="+mj-lt"/>
            </a:endParaRPr>
          </a:p>
          <a:p>
            <a:pPr marL="0" indent="0">
              <a:lnSpc>
                <a:spcPct val="120000"/>
              </a:lnSpc>
              <a:spcBef>
                <a:spcPts val="1400"/>
              </a:spcBef>
              <a:buNone/>
            </a:pPr>
            <a:r>
              <a:rPr lang="en-US" sz="8000" dirty="0">
                <a:solidFill>
                  <a:schemeClr val="accent3">
                    <a:lumMod val="25000"/>
                  </a:schemeClr>
                </a:solidFill>
                <a:latin typeface="+mj-lt"/>
                <a:cs typeface="+mj-lt"/>
              </a:rPr>
              <a:t>3.Exploratory data analysis</a:t>
            </a:r>
            <a:r>
              <a:rPr lang="en-US" sz="8000" dirty="0">
                <a:solidFill>
                  <a:schemeClr val="accent3">
                    <a:lumMod val="25000"/>
                  </a:schemeClr>
                </a:solidFill>
                <a:latin typeface="+mj-lt"/>
                <a:cs typeface="+mj-lt"/>
                <a:sym typeface="+mn-ea"/>
              </a:rPr>
              <a:t>1</a:t>
            </a:r>
            <a:r>
              <a:rPr lang="en-US" sz="8000" dirty="0">
                <a:solidFill>
                  <a:schemeClr val="accent3">
                    <a:lumMod val="25000"/>
                  </a:schemeClr>
                </a:solidFill>
                <a:latin typeface="+mj-lt"/>
                <a:cs typeface="+mj-lt"/>
              </a:rPr>
              <a:t> (EDA) using visualization and SQL with python:</a:t>
            </a:r>
            <a:endParaRPr lang="en-US" sz="8000" dirty="0">
              <a:solidFill>
                <a:schemeClr val="accent3">
                  <a:lumMod val="25000"/>
                </a:schemeClr>
              </a:solidFill>
              <a:latin typeface="+mj-lt"/>
              <a:cs typeface="+mj-lt"/>
            </a:endParaRPr>
          </a:p>
          <a:p>
            <a:pPr marL="0" indent="0">
              <a:lnSpc>
                <a:spcPct val="120000"/>
              </a:lnSpc>
              <a:spcBef>
                <a:spcPts val="1400"/>
              </a:spcBef>
              <a:buNone/>
            </a:pPr>
            <a:r>
              <a:rPr lang="en-US" sz="8000" dirty="0">
                <a:solidFill>
                  <a:schemeClr val="accent3">
                    <a:lumMod val="25000"/>
                  </a:schemeClr>
                </a:solidFill>
                <a:latin typeface="+mj-lt"/>
                <a:cs typeface="+mj-lt"/>
              </a:rPr>
              <a:t>   -visualize relationship between key features and check yearly trends of the success rate of the landings.</a:t>
            </a:r>
            <a:endParaRPr lang="en-US" sz="8000" dirty="0">
              <a:solidFill>
                <a:schemeClr val="accent3">
                  <a:lumMod val="25000"/>
                </a:schemeClr>
              </a:solidFill>
              <a:latin typeface="+mj-lt"/>
              <a:cs typeface="+mj-lt"/>
            </a:endParaRPr>
          </a:p>
          <a:p>
            <a:pPr marL="0" indent="0">
              <a:lnSpc>
                <a:spcPct val="120000"/>
              </a:lnSpc>
              <a:spcBef>
                <a:spcPts val="1400"/>
              </a:spcBef>
              <a:buNone/>
            </a:pPr>
            <a:r>
              <a:rPr lang="en-US" sz="8000" dirty="0">
                <a:solidFill>
                  <a:schemeClr val="accent3">
                    <a:lumMod val="25000"/>
                  </a:schemeClr>
                </a:solidFill>
                <a:latin typeface="+mj-lt"/>
                <a:cs typeface="+mj-lt"/>
              </a:rPr>
              <a:t>4.Interactive visual analytics using Folium and </a:t>
            </a:r>
            <a:r>
              <a:rPr lang="en-US" sz="8000" dirty="0" err="1">
                <a:solidFill>
                  <a:schemeClr val="accent3">
                    <a:lumMod val="25000"/>
                  </a:schemeClr>
                </a:solidFill>
                <a:latin typeface="+mj-lt"/>
                <a:cs typeface="+mj-lt"/>
              </a:rPr>
              <a:t>Plotly</a:t>
            </a:r>
            <a:r>
              <a:rPr lang="en-US" sz="8000" dirty="0">
                <a:solidFill>
                  <a:schemeClr val="accent3">
                    <a:lumMod val="25000"/>
                  </a:schemeClr>
                </a:solidFill>
                <a:latin typeface="+mj-lt"/>
                <a:cs typeface="+mj-lt"/>
              </a:rPr>
              <a:t> Dash.</a:t>
            </a:r>
            <a:endParaRPr lang="en-US" sz="8000" dirty="0">
              <a:solidFill>
                <a:schemeClr val="accent3">
                  <a:lumMod val="25000"/>
                </a:schemeClr>
              </a:solidFill>
              <a:latin typeface="+mj-lt"/>
              <a:cs typeface="+mj-lt"/>
            </a:endParaRPr>
          </a:p>
          <a:p>
            <a:pPr marL="0" indent="0">
              <a:lnSpc>
                <a:spcPct val="120000"/>
              </a:lnSpc>
              <a:spcBef>
                <a:spcPts val="1400"/>
              </a:spcBef>
              <a:buNone/>
            </a:pPr>
            <a:r>
              <a:rPr lang="en-US" sz="8000" dirty="0">
                <a:solidFill>
                  <a:schemeClr val="accent3">
                    <a:lumMod val="25000"/>
                  </a:schemeClr>
                </a:solidFill>
                <a:latin typeface="+mj-lt"/>
                <a:cs typeface="+mj-lt"/>
              </a:rPr>
              <a:t>5.Predictive analysis using classification models: </a:t>
            </a:r>
            <a:r>
              <a:rPr lang="en-US" sz="8000" dirty="0">
                <a:solidFill>
                  <a:schemeClr val="tx1"/>
                </a:solidFill>
                <a:latin typeface="+mj-lt"/>
                <a:cs typeface="+mj-lt"/>
              </a:rPr>
              <a:t>built four models namely knn,decision tree,svm and logistic regression for training and testing our data,the models were trained on 80% of the data and tested on unseen 20%.</a:t>
            </a:r>
            <a:endParaRPr lang="en-US" sz="64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070C0"/>
                </a:solidFill>
                <a:latin typeface="Segoe Print" panose="02000600000000000000" charset="0"/>
                <a:cs typeface="Segoe Print" panose="02000600000000000000" charset="0"/>
              </a:rPr>
              <a:t>Methodology</a:t>
            </a:r>
            <a:endParaRPr lang="en-US" sz="4400" dirty="0">
              <a:solidFill>
                <a:srgbClr val="0070C0"/>
              </a:solidFill>
              <a:latin typeface="Segoe Print" panose="02000600000000000000" charset="0"/>
              <a:cs typeface="Segoe Print" panose="02000600000000000000"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a:solidFill>
                  <a:schemeClr val="accent3">
                    <a:lumMod val="25000"/>
                  </a:schemeClr>
                </a:solidFill>
                <a:latin typeface="+mj-lt"/>
                <a:cs typeface="+mj-lt"/>
              </a:rPr>
              <a:t>The dataset for Space X Falcon 9 launches was collected using the </a:t>
            </a:r>
            <a:r>
              <a:rPr lang="en-US">
                <a:solidFill>
                  <a:schemeClr val="accent3">
                    <a:lumMod val="25000"/>
                  </a:schemeClr>
                </a:solidFill>
                <a:latin typeface="Comic Sans MS" panose="030F0702030302020204" charset="0"/>
                <a:cs typeface="Comic Sans MS" panose="030F0702030302020204" charset="0"/>
              </a:rPr>
              <a:t>Space X REST APIs</a:t>
            </a:r>
            <a:r>
              <a:rPr lang="en-US">
                <a:solidFill>
                  <a:schemeClr val="accent3">
                    <a:lumMod val="25000"/>
                  </a:schemeClr>
                </a:solidFill>
                <a:latin typeface="+mj-lt"/>
                <a:cs typeface="+mj-lt"/>
              </a:rPr>
              <a:t>, and to gather additional insights from external sources such as Space X’s official websites,Wikipedia, or news articles we used </a:t>
            </a:r>
            <a:r>
              <a:rPr lang="en-US">
                <a:solidFill>
                  <a:schemeClr val="accent3">
                    <a:lumMod val="25000"/>
                  </a:schemeClr>
                </a:solidFill>
                <a:latin typeface="Comic Sans MS" panose="030F0702030302020204" charset="0"/>
                <a:cs typeface="Comic Sans MS" panose="030F0702030302020204" charset="0"/>
              </a:rPr>
              <a:t>Web scraping.</a:t>
            </a:r>
            <a:endParaRPr lang="en-US">
              <a:solidFill>
                <a:schemeClr val="accent3">
                  <a:lumMod val="25000"/>
                </a:schemeClr>
              </a:solidFill>
              <a:latin typeface="+mj-lt"/>
              <a:cs typeface="+mj-lt"/>
            </a:endParaRPr>
          </a:p>
          <a:p>
            <a:pPr marL="0" indent="0">
              <a:buNone/>
            </a:pPr>
            <a:endParaRPr lang="en-US">
              <a:solidFill>
                <a:schemeClr val="accent3">
                  <a:lumMod val="25000"/>
                </a:schemeClr>
              </a:solidFill>
              <a:latin typeface="+mj-lt"/>
              <a:cs typeface="+mj-lt"/>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070C0"/>
                </a:solidFill>
                <a:latin typeface="Segoe Print" panose="02000600000000000000" charset="0"/>
                <a:cs typeface="Segoe Print" panose="02000600000000000000" charset="0"/>
              </a:rPr>
              <a:t>Data Collection</a:t>
            </a:r>
            <a:endParaRPr lang="en-US" sz="4300" dirty="0">
              <a:solidFill>
                <a:srgbClr val="0070C0"/>
              </a:solidFill>
              <a:latin typeface="Segoe Print" panose="02000600000000000000" charset="0"/>
              <a:cs typeface="Segoe Print" panose="02000600000000000000"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349557" y="193071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           </a:t>
            </a: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panose="020F0502020204030204"/>
            </a:endParaRPr>
          </a:p>
        </p:txBody>
      </p:sp>
      <p:sp>
        <p:nvSpPr>
          <p:cNvPr id="3" name="Text Placeholder 2"/>
          <p:cNvSpPr>
            <a:spLocks noGrp="1"/>
          </p:cNvSpPr>
          <p:nvPr>
            <p:ph type="body" sz="half" idx="4294967295"/>
          </p:nvPr>
        </p:nvSpPr>
        <p:spPr>
          <a:xfrm>
            <a:off x="821055" y="1800225"/>
            <a:ext cx="4571365" cy="4225925"/>
          </a:xfrm>
          <a:prstGeom prst="rect">
            <a:avLst/>
          </a:prstGeom>
        </p:spPr>
        <p:txBody>
          <a:bodyPr vert="horz" lIns="91440" tIns="45720" rIns="91440" bIns="45720" rtlCol="0" anchor="t">
            <a:normAutofit lnSpcReduction="20000"/>
          </a:bodyPr>
          <a:lstStyle/>
          <a:p>
            <a:pPr>
              <a:lnSpc>
                <a:spcPct val="100000"/>
              </a:lnSpc>
              <a:spcBef>
                <a:spcPts val="1400"/>
              </a:spcBef>
              <a:buFont typeface="Arial" panose="020B0604020202020204" pitchFamily="34" charset="0"/>
              <a:buChar char="•"/>
            </a:pPr>
            <a:r>
              <a:rPr lang="en-US" sz="2200">
                <a:solidFill>
                  <a:schemeClr val="accent3">
                    <a:lumMod val="25000"/>
                  </a:schemeClr>
                </a:solidFill>
                <a:latin typeface="+mj-lt"/>
                <a:cs typeface="+mj-lt"/>
              </a:rPr>
              <a:t>Query parameters: Filtered results for Falcon 9 launches.</a:t>
            </a:r>
            <a:endParaRPr lang="en-US" sz="2200">
              <a:solidFill>
                <a:schemeClr val="accent3">
                  <a:lumMod val="25000"/>
                </a:schemeClr>
              </a:solidFill>
              <a:latin typeface="+mj-lt"/>
              <a:cs typeface="+mj-lt"/>
            </a:endParaRPr>
          </a:p>
          <a:p>
            <a:pPr>
              <a:lnSpc>
                <a:spcPct val="100000"/>
              </a:lnSpc>
              <a:spcBef>
                <a:spcPts val="1400"/>
              </a:spcBef>
              <a:buFont typeface="Arial" panose="020B0604020202020204" pitchFamily="34" charset="0"/>
              <a:buChar char="•"/>
            </a:pPr>
            <a:r>
              <a:rPr lang="en-US" sz="2200">
                <a:solidFill>
                  <a:schemeClr val="accent3">
                    <a:lumMod val="25000"/>
                  </a:schemeClr>
                </a:solidFill>
                <a:latin typeface="+mj-lt"/>
                <a:cs typeface="+mj-lt"/>
              </a:rPr>
              <a:t>JSON Response: Retrieved key data like launch success,payload mass and rocket version.</a:t>
            </a:r>
            <a:endParaRPr lang="en-US" sz="2200">
              <a:solidFill>
                <a:schemeClr val="accent3">
                  <a:lumMod val="25000"/>
                </a:schemeClr>
              </a:solidFill>
              <a:latin typeface="+mj-lt"/>
              <a:cs typeface="+mj-lt"/>
            </a:endParaRPr>
          </a:p>
          <a:p>
            <a:pPr>
              <a:lnSpc>
                <a:spcPct val="100000"/>
              </a:lnSpc>
              <a:spcBef>
                <a:spcPts val="1400"/>
              </a:spcBef>
            </a:pPr>
            <a:r>
              <a:rPr lang="en-US">
                <a:solidFill>
                  <a:schemeClr val="accent3">
                    <a:lumMod val="25000"/>
                  </a:schemeClr>
                </a:solidFill>
                <a:latin typeface="+mj-lt"/>
                <a:cs typeface="+mj-lt"/>
                <a:sym typeface="+mn-ea"/>
              </a:rPr>
              <a:t>API Request: used </a:t>
            </a:r>
            <a:r>
              <a:rPr lang="en-US" b="1">
                <a:solidFill>
                  <a:schemeClr val="accent3">
                    <a:lumMod val="25000"/>
                  </a:schemeClr>
                </a:solidFill>
                <a:latin typeface="+mj-lt"/>
                <a:cs typeface="+mj-lt"/>
                <a:sym typeface="+mn-ea"/>
              </a:rPr>
              <a:t>Space X REST API </a:t>
            </a:r>
            <a:r>
              <a:rPr lang="en-US">
                <a:solidFill>
                  <a:schemeClr val="accent3">
                    <a:lumMod val="25000"/>
                  </a:schemeClr>
                </a:solidFill>
                <a:latin typeface="+mj-lt"/>
                <a:cs typeface="+mj-lt"/>
                <a:sym typeface="+mn-ea"/>
              </a:rPr>
              <a:t>(</a:t>
            </a:r>
            <a:r>
              <a:rPr lang="en-US">
                <a:solidFill>
                  <a:srgbClr val="1C7DDB"/>
                </a:solidFill>
                <a:latin typeface="+mj-lt"/>
                <a:cs typeface="+mj-lt"/>
                <a:sym typeface="+mn-ea"/>
              </a:rPr>
              <a:t>https://api.spacexdata.com/v4/launches</a:t>
            </a:r>
            <a:r>
              <a:rPr lang="en-US">
                <a:solidFill>
                  <a:schemeClr val="accent3">
                    <a:lumMod val="25000"/>
                  </a:schemeClr>
                </a:solidFill>
                <a:latin typeface="+mj-lt"/>
                <a:cs typeface="+mj-lt"/>
                <a:sym typeface="+mn-ea"/>
              </a:rPr>
              <a:t>) to fetch structered launch data.</a:t>
            </a:r>
            <a:endParaRPr lang="en-US">
              <a:solidFill>
                <a:schemeClr val="accent3">
                  <a:lumMod val="25000"/>
                </a:schemeClr>
              </a:solidFill>
              <a:latin typeface="+mj-lt"/>
              <a:cs typeface="+mj-lt"/>
            </a:endParaRPr>
          </a:p>
          <a:p>
            <a:pPr marL="0" indent="0">
              <a:lnSpc>
                <a:spcPct val="100000"/>
              </a:lnSpc>
              <a:spcBef>
                <a:spcPts val="1400"/>
              </a:spcBef>
              <a:buNone/>
            </a:pPr>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070C0"/>
                </a:solidFill>
                <a:latin typeface="Segoe Print" panose="02000600000000000000" charset="0"/>
                <a:cs typeface="Segoe Print" panose="02000600000000000000" charset="0"/>
              </a:rPr>
              <a:t>Data Collection – SpaceX API</a:t>
            </a:r>
            <a:endParaRPr lang="en-US" sz="4300" dirty="0">
              <a:solidFill>
                <a:srgbClr val="0070C0"/>
              </a:solidFill>
              <a:latin typeface="Segoe Print" panose="02000600000000000000" charset="0"/>
              <a:cs typeface="Segoe Print" panose="02000600000000000000" charset="0"/>
            </a:endParaRPr>
          </a:p>
        </p:txBody>
      </p:sp>
      <p:graphicFrame>
        <p:nvGraphicFramePr>
          <p:cNvPr id="2" name="Diagram 1"/>
          <p:cNvGraphicFramePr/>
          <p:nvPr/>
        </p:nvGraphicFramePr>
        <p:xfrm>
          <a:off x="5349240" y="1800225"/>
          <a:ext cx="5385435" cy="4095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b="1">
                <a:solidFill>
                  <a:schemeClr val="accent3">
                    <a:lumMod val="25000"/>
                  </a:schemeClr>
                </a:solidFill>
                <a:latin typeface="+mj-lt"/>
                <a:cs typeface="+mj-lt"/>
              </a:rPr>
              <a:t>Web Scraping:</a:t>
            </a:r>
            <a:endParaRPr lang="en-US" sz="2200" b="1">
              <a:solidFill>
                <a:schemeClr val="accent3">
                  <a:lumMod val="25000"/>
                </a:schemeClr>
              </a:solidFill>
              <a:latin typeface="+mj-lt"/>
              <a:cs typeface="+mj-lt"/>
            </a:endParaRPr>
          </a:p>
          <a:p>
            <a:pPr>
              <a:lnSpc>
                <a:spcPct val="100000"/>
              </a:lnSpc>
              <a:spcBef>
                <a:spcPts val="1400"/>
              </a:spcBef>
              <a:buFont typeface="Arial" panose="020B0604020202020204" pitchFamily="34" charset="0"/>
              <a:buChar char="•"/>
            </a:pPr>
            <a:r>
              <a:rPr lang="en-US" sz="2200">
                <a:solidFill>
                  <a:schemeClr val="accent3">
                    <a:lumMod val="25000"/>
                  </a:schemeClr>
                </a:solidFill>
                <a:latin typeface="+mj-lt"/>
                <a:cs typeface="+mj-lt"/>
              </a:rPr>
              <a:t>extracted Falcon 9 launch records HTML table from </a:t>
            </a:r>
            <a:r>
              <a:rPr lang="en-US" sz="2200">
                <a:solidFill>
                  <a:srgbClr val="0948CB"/>
                </a:solidFill>
                <a:latin typeface="+mj-lt"/>
                <a:cs typeface="+mj-lt"/>
              </a:rPr>
              <a:t>Wikipedia.</a:t>
            </a:r>
            <a:endParaRPr lang="en-US" sz="2200">
              <a:solidFill>
                <a:srgbClr val="0948CB"/>
              </a:solidFill>
              <a:latin typeface="+mj-lt"/>
              <a:cs typeface="+mj-lt"/>
            </a:endParaRPr>
          </a:p>
          <a:p>
            <a:pPr>
              <a:lnSpc>
                <a:spcPct val="100000"/>
              </a:lnSpc>
              <a:spcBef>
                <a:spcPts val="1400"/>
              </a:spcBef>
              <a:buFont typeface="Arial" panose="020B0604020202020204" pitchFamily="34" charset="0"/>
              <a:buChar char="•"/>
            </a:pPr>
            <a:r>
              <a:rPr lang="en-US" sz="2200">
                <a:solidFill>
                  <a:schemeClr val="tx1"/>
                </a:solidFill>
                <a:latin typeface="+mj-lt"/>
                <a:cs typeface="+mj-lt"/>
              </a:rPr>
              <a:t>parsed the HTML response on a Beutiful Soup object.</a:t>
            </a:r>
            <a:endParaRPr lang="en-US" sz="2200">
              <a:solidFill>
                <a:schemeClr val="tx1"/>
              </a:solidFill>
              <a:latin typeface="+mj-lt"/>
              <a:cs typeface="+mj-lt"/>
            </a:endParaRPr>
          </a:p>
          <a:p>
            <a:pPr>
              <a:lnSpc>
                <a:spcPct val="100000"/>
              </a:lnSpc>
              <a:spcBef>
                <a:spcPts val="1400"/>
              </a:spcBef>
              <a:buFont typeface="Arial" panose="020B0604020202020204" pitchFamily="34" charset="0"/>
              <a:buChar char="•"/>
            </a:pPr>
            <a:r>
              <a:rPr lang="en-US" sz="2200">
                <a:solidFill>
                  <a:schemeClr val="tx1"/>
                </a:solidFill>
                <a:latin typeface="+mj-lt"/>
                <a:cs typeface="+mj-lt"/>
              </a:rPr>
              <a:t>created a pandas data frame from the Beutiful Soup object</a:t>
            </a:r>
            <a:r>
              <a:rPr lang="en-US" sz="2200">
                <a:solidFill>
                  <a:srgbClr val="002060"/>
                </a:solidFill>
                <a:latin typeface="+mj-lt"/>
                <a:cs typeface="+mj-lt"/>
              </a:rPr>
              <a:t>.</a:t>
            </a:r>
            <a:endParaRPr lang="en-US" sz="2200">
              <a:solidFill>
                <a:srgbClr val="002060"/>
              </a:solidFill>
              <a:latin typeface="+mj-lt"/>
              <a:cs typeface="+mj-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070C0"/>
                </a:solidFill>
                <a:latin typeface="Segoe Print" panose="02000600000000000000" charset="0"/>
                <a:cs typeface="Segoe Print" panose="02000600000000000000" charset="0"/>
              </a:rPr>
              <a:t>Data Collection - Scraping</a:t>
            </a:r>
            <a:endParaRPr lang="en-US" sz="4300" dirty="0">
              <a:solidFill>
                <a:srgbClr val="0070C0"/>
              </a:solidFill>
              <a:latin typeface="Segoe Print" panose="02000600000000000000" charset="0"/>
              <a:cs typeface="Segoe Print" panose="02000600000000000000" charset="0"/>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  </a:t>
            </a:r>
            <a:r>
              <a:rPr lang="en-US" sz="2200" dirty="0">
                <a:solidFill>
                  <a:srgbClr val="1C7DDB"/>
                </a:solidFill>
                <a:latin typeface="Bahnschrift SemiCondensed" panose="020B0502040204020203" charset="0"/>
                <a:cs typeface="Bahnschrift SemiCondensed" panose="020B0502040204020203" charset="0"/>
              </a:rPr>
              <a:t>             </a:t>
            </a:r>
            <a:endParaRPr lang="en-US" sz="2200" dirty="0">
              <a:solidFill>
                <a:srgbClr val="1C7DDB"/>
              </a:solidFill>
              <a:latin typeface="Bahnschrift SemiCondensed" panose="020B0502040204020203" charset="0"/>
              <a:cs typeface="Bahnschrift SemiCondensed" panose="020B0502040204020203" charset="0"/>
            </a:endParaRPr>
          </a:p>
          <a:p>
            <a:pPr marL="0" indent="0">
              <a:buFont typeface="Arial" panose="020B0604020202020204" pitchFamily="34" charset="0"/>
              <a:buNone/>
            </a:pPr>
            <a:r>
              <a:rPr lang="en-US">
                <a:latin typeface="Bahnschrift SemiCondensed" panose="020B0502040204020203" charset="0"/>
                <a:cs typeface="Bahnschrift SemiCondensed" panose="020B0502040204020203" charset="0"/>
              </a:rPr>
              <a:t>               </a:t>
            </a:r>
            <a:endParaRPr lang="en-US">
              <a:latin typeface="Bahnschrift SemiCondensed" panose="020B0502040204020203" charset="0"/>
              <a:cs typeface="Bahnschrift SemiCondensed" panose="020B0502040204020203" charset="0"/>
            </a:endParaRPr>
          </a:p>
        </p:txBody>
      </p:sp>
      <p:graphicFrame>
        <p:nvGraphicFramePr>
          <p:cNvPr id="7" name="Diagram 6"/>
          <p:cNvGraphicFramePr/>
          <p:nvPr/>
        </p:nvGraphicFramePr>
        <p:xfrm>
          <a:off x="5909945" y="1791970"/>
          <a:ext cx="5461000" cy="4126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14910</Words>
  <Application>WPS Presentation</Application>
  <PresentationFormat>Widescreen</PresentationFormat>
  <Paragraphs>408</Paragraphs>
  <Slides>44</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44</vt:i4>
      </vt:variant>
    </vt:vector>
  </HeadingPairs>
  <TitlesOfParts>
    <vt:vector size="65"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Comic Sans MS</vt:lpstr>
      <vt:lpstr>Calibri Light</vt:lpstr>
      <vt:lpstr>Calibri</vt:lpstr>
      <vt:lpstr>Bahnschrift SemiCondensed</vt:lpstr>
      <vt:lpstr>Microsoft YaHei</vt:lpstr>
      <vt:lpstr>Arial Unicode MS</vt:lpstr>
      <vt:lpstr>Calibri</vt:lpstr>
      <vt:lpstr>Segoe UI Variable Text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Hope Tladi</cp:lastModifiedBy>
  <cp:revision>330</cp:revision>
  <dcterms:created xsi:type="dcterms:W3CDTF">2021-04-29T18:58:00Z</dcterms:created>
  <dcterms:modified xsi:type="dcterms:W3CDTF">2025-06-06T16:01:32Z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A9FB725DD0154C7F9F67C3B5771C49F3_13</vt:lpwstr>
  </property>
  <property fmtid="{D5CDD505-2E9C-101B-9397-08002B2CF9AE}" pid="4" name="KSOProductBuildVer">
    <vt:lpwstr>1033-12.2.0.21183</vt:lpwstr>
  </property>
</Properties>
</file>